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Lst>
  <p:sldSz cx="14630400" cy="8229600"/>
  <p:notesSz cx="8229600" cy="14630400"/>
  <p:embeddedFontLst>
    <p:embeddedFont>
      <p:font typeface="Dela Gothic One" panose="020B0604020202020204" charset="-128"/>
      <p:regular r:id="rId19"/>
    </p:embeddedFont>
    <p:embeddedFont>
      <p:font typeface="Calibri" panose="020F0502020204030204" pitchFamily="34" charset="0"/>
      <p:regular r:id="rId20"/>
      <p:bold r:id="rId21"/>
      <p:italic r:id="rId22"/>
      <p:boldItalic r:id="rId23"/>
    </p:embeddedFont>
    <p:embeddedFont>
      <p:font typeface="DM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13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13.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15.xml"/><Relationship Id="rId16" Type="http://schemas.openxmlformats.org/officeDocument/2006/relationships/image" Target="../media/image92.png"/><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53508"/>
            <a:ext cx="7627382" cy="2850833"/>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PROJECT AGNISHAKTI: AI-Powered Fire Safety System</a:t>
            </a:r>
            <a:endParaRPr lang="en-US" sz="4450" dirty="0"/>
          </a:p>
        </p:txBody>
      </p:sp>
      <p:sp>
        <p:nvSpPr>
          <p:cNvPr id="4" name="Text 1"/>
          <p:cNvSpPr/>
          <p:nvPr/>
        </p:nvSpPr>
        <p:spPr>
          <a:xfrm>
            <a:off x="758309" y="5529263"/>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Presented by: Anurag Anand, Hersita Chandak, </a:t>
            </a:r>
            <a:r>
              <a:rPr lang="en-US" sz="1700" dirty="0" err="1">
                <a:solidFill>
                  <a:srgbClr val="FFE5E5"/>
                </a:solidFill>
                <a:latin typeface="DM Sans" pitchFamily="34" charset="0"/>
                <a:ea typeface="DM Sans" pitchFamily="34" charset="-122"/>
                <a:cs typeface="DM Sans" pitchFamily="34" charset="-120"/>
              </a:rPr>
              <a:t>Shudhanshu</a:t>
            </a:r>
            <a:r>
              <a:rPr lang="en-US" sz="1700" dirty="0">
                <a:solidFill>
                  <a:srgbClr val="FFE5E5"/>
                </a:solidFill>
                <a:latin typeface="DM Sans" pitchFamily="34" charset="0"/>
                <a:ea typeface="DM Sans" pitchFamily="34" charset="-122"/>
                <a:cs typeface="DM Sans" pitchFamily="34" charset="-120"/>
              </a:rPr>
              <a:t> Kumar, Raunak Raj</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888087"/>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Competitive Advantage and Cost Analysis</a:t>
            </a:r>
            <a:endParaRPr lang="en-US" sz="4450" dirty="0"/>
          </a:p>
        </p:txBody>
      </p:sp>
      <p:sp>
        <p:nvSpPr>
          <p:cNvPr id="3" name="Text 1"/>
          <p:cNvSpPr/>
          <p:nvPr/>
        </p:nvSpPr>
        <p:spPr>
          <a:xfrm>
            <a:off x="758309" y="2855000"/>
            <a:ext cx="4251841" cy="427553"/>
          </a:xfrm>
          <a:prstGeom prst="rect">
            <a:avLst/>
          </a:prstGeom>
          <a:noFill/>
          <a:ln/>
        </p:spPr>
        <p:txBody>
          <a:bodyPr wrap="none" lIns="0" tIns="0" rIns="0" bIns="0" rtlCol="0" anchor="t"/>
          <a:lstStyle/>
          <a:p>
            <a:pPr marL="0" indent="0" algn="l">
              <a:lnSpc>
                <a:spcPts val="3350"/>
              </a:lnSpc>
              <a:buNone/>
            </a:pPr>
            <a:r>
              <a:rPr lang="en-US" sz="2650" dirty="0">
                <a:solidFill>
                  <a:srgbClr val="FAEBEB"/>
                </a:solidFill>
                <a:latin typeface="Dela Gothic One" pitchFamily="34" charset="0"/>
                <a:ea typeface="Dela Gothic One" pitchFamily="34" charset="-122"/>
                <a:cs typeface="Dela Gothic One" pitchFamily="34" charset="-120"/>
              </a:rPr>
              <a:t>Why AgniShakti Wins</a:t>
            </a:r>
            <a:endParaRPr lang="en-US" sz="2650" dirty="0"/>
          </a:p>
        </p:txBody>
      </p:sp>
      <p:sp>
        <p:nvSpPr>
          <p:cNvPr id="4" name="Shape 2"/>
          <p:cNvSpPr/>
          <p:nvPr/>
        </p:nvSpPr>
        <p:spPr>
          <a:xfrm>
            <a:off x="758309" y="3526274"/>
            <a:ext cx="6292572" cy="3542348"/>
          </a:xfrm>
          <a:prstGeom prst="roundRect">
            <a:avLst>
              <a:gd name="adj" fmla="val 2569"/>
            </a:avLst>
          </a:prstGeom>
          <a:noFill/>
          <a:ln w="7620">
            <a:solidFill>
              <a:srgbClr val="FFFFFF">
                <a:alpha val="24000"/>
              </a:srgbClr>
            </a:solidFill>
            <a:prstDash val="solid"/>
          </a:ln>
        </p:spPr>
      </p:sp>
      <p:sp>
        <p:nvSpPr>
          <p:cNvPr id="5" name="Shape 3"/>
          <p:cNvSpPr/>
          <p:nvPr/>
        </p:nvSpPr>
        <p:spPr>
          <a:xfrm>
            <a:off x="765929" y="3533894"/>
            <a:ext cx="6277332" cy="968454"/>
          </a:xfrm>
          <a:prstGeom prst="rect">
            <a:avLst/>
          </a:prstGeom>
          <a:solidFill>
            <a:srgbClr val="FFFFFF">
              <a:alpha val="4000"/>
            </a:srgbClr>
          </a:solidFill>
          <a:ln/>
        </p:spPr>
      </p:sp>
      <p:sp>
        <p:nvSpPr>
          <p:cNvPr id="6" name="Text 4"/>
          <p:cNvSpPr/>
          <p:nvPr/>
        </p:nvSpPr>
        <p:spPr>
          <a:xfrm>
            <a:off x="982623" y="3671411"/>
            <a:ext cx="144613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Initial Cost</a:t>
            </a:r>
            <a:endParaRPr lang="en-US" sz="1700" dirty="0"/>
          </a:p>
        </p:txBody>
      </p:sp>
      <p:sp>
        <p:nvSpPr>
          <p:cNvPr id="7" name="Text 5"/>
          <p:cNvSpPr/>
          <p:nvPr/>
        </p:nvSpPr>
        <p:spPr>
          <a:xfrm>
            <a:off x="2869525" y="3671411"/>
            <a:ext cx="1756291"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Very High (₹2.8L+)</a:t>
            </a:r>
            <a:endParaRPr lang="en-US" sz="1700" dirty="0"/>
          </a:p>
        </p:txBody>
      </p:sp>
      <p:sp>
        <p:nvSpPr>
          <p:cNvPr id="8" name="Text 6"/>
          <p:cNvSpPr/>
          <p:nvPr/>
        </p:nvSpPr>
        <p:spPr>
          <a:xfrm>
            <a:off x="5066586" y="3671411"/>
            <a:ext cx="1760101" cy="346710"/>
          </a:xfrm>
          <a:prstGeom prst="rect">
            <a:avLst/>
          </a:prstGeom>
          <a:noFill/>
          <a:ln/>
        </p:spPr>
        <p:txBody>
          <a:bodyPr wrap="none" lIns="0" tIns="0" rIns="0" bIns="0" rtlCol="0" anchor="t"/>
          <a:lstStyle/>
          <a:p>
            <a:pPr marL="0" indent="0" algn="l">
              <a:lnSpc>
                <a:spcPts val="2700"/>
              </a:lnSpc>
              <a:buNone/>
            </a:pPr>
            <a:r>
              <a:rPr lang="en-US" sz="1700" b="1" dirty="0">
                <a:solidFill>
                  <a:srgbClr val="FFE5E5"/>
                </a:solidFill>
                <a:latin typeface="DM Sans" pitchFamily="34" charset="0"/>
                <a:ea typeface="DM Sans" pitchFamily="34" charset="-122"/>
                <a:cs typeface="DM Sans" pitchFamily="34" charset="-120"/>
              </a:rPr>
              <a:t>Low (₹20K)</a:t>
            </a:r>
            <a:endParaRPr lang="en-US" sz="1700" dirty="0"/>
          </a:p>
        </p:txBody>
      </p:sp>
      <p:sp>
        <p:nvSpPr>
          <p:cNvPr id="9" name="Shape 7"/>
          <p:cNvSpPr/>
          <p:nvPr/>
        </p:nvSpPr>
        <p:spPr>
          <a:xfrm>
            <a:off x="765929" y="4502348"/>
            <a:ext cx="6277332" cy="621744"/>
          </a:xfrm>
          <a:prstGeom prst="rect">
            <a:avLst/>
          </a:prstGeom>
          <a:solidFill>
            <a:srgbClr val="000000">
              <a:alpha val="4000"/>
            </a:srgbClr>
          </a:solidFill>
          <a:ln/>
        </p:spPr>
      </p:sp>
      <p:sp>
        <p:nvSpPr>
          <p:cNvPr id="10" name="Text 8"/>
          <p:cNvSpPr/>
          <p:nvPr/>
        </p:nvSpPr>
        <p:spPr>
          <a:xfrm>
            <a:off x="982623" y="4639866"/>
            <a:ext cx="144613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Alert Speed</a:t>
            </a:r>
            <a:endParaRPr lang="en-US" sz="1700" dirty="0"/>
          </a:p>
        </p:txBody>
      </p:sp>
      <p:sp>
        <p:nvSpPr>
          <p:cNvPr id="11" name="Text 9"/>
          <p:cNvSpPr/>
          <p:nvPr/>
        </p:nvSpPr>
        <p:spPr>
          <a:xfrm>
            <a:off x="2869525" y="4639866"/>
            <a:ext cx="1756291"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30-60 sec</a:t>
            </a:r>
            <a:endParaRPr lang="en-US" sz="1700" dirty="0"/>
          </a:p>
        </p:txBody>
      </p:sp>
      <p:sp>
        <p:nvSpPr>
          <p:cNvPr id="12" name="Text 10"/>
          <p:cNvSpPr/>
          <p:nvPr/>
        </p:nvSpPr>
        <p:spPr>
          <a:xfrm>
            <a:off x="5066586" y="4639866"/>
            <a:ext cx="1760101" cy="346710"/>
          </a:xfrm>
          <a:prstGeom prst="rect">
            <a:avLst/>
          </a:prstGeom>
          <a:noFill/>
          <a:ln/>
        </p:spPr>
        <p:txBody>
          <a:bodyPr wrap="none" lIns="0" tIns="0" rIns="0" bIns="0" rtlCol="0" anchor="t"/>
          <a:lstStyle/>
          <a:p>
            <a:pPr marL="0" indent="0" algn="l">
              <a:lnSpc>
                <a:spcPts val="2700"/>
              </a:lnSpc>
              <a:buNone/>
            </a:pPr>
            <a:r>
              <a:rPr lang="en-US" sz="1700" b="1" dirty="0">
                <a:solidFill>
                  <a:srgbClr val="FFE5E5"/>
                </a:solidFill>
                <a:latin typeface="DM Sans" pitchFamily="34" charset="0"/>
                <a:ea typeface="DM Sans" pitchFamily="34" charset="-122"/>
                <a:cs typeface="DM Sans" pitchFamily="34" charset="-120"/>
              </a:rPr>
              <a:t>&lt;5 sec</a:t>
            </a:r>
            <a:endParaRPr lang="en-US" sz="1700" dirty="0"/>
          </a:p>
        </p:txBody>
      </p:sp>
      <p:sp>
        <p:nvSpPr>
          <p:cNvPr id="13" name="Shape 11"/>
          <p:cNvSpPr/>
          <p:nvPr/>
        </p:nvSpPr>
        <p:spPr>
          <a:xfrm>
            <a:off x="765929" y="5124093"/>
            <a:ext cx="6277332" cy="968454"/>
          </a:xfrm>
          <a:prstGeom prst="rect">
            <a:avLst/>
          </a:prstGeom>
          <a:solidFill>
            <a:srgbClr val="FFFFFF">
              <a:alpha val="4000"/>
            </a:srgbClr>
          </a:solidFill>
          <a:ln/>
        </p:spPr>
      </p:sp>
      <p:sp>
        <p:nvSpPr>
          <p:cNvPr id="14" name="Text 12"/>
          <p:cNvSpPr/>
          <p:nvPr/>
        </p:nvSpPr>
        <p:spPr>
          <a:xfrm>
            <a:off x="982623" y="5261610"/>
            <a:ext cx="144613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Visual Verification</a:t>
            </a:r>
            <a:endParaRPr lang="en-US" sz="1700" dirty="0"/>
          </a:p>
        </p:txBody>
      </p:sp>
      <p:sp>
        <p:nvSpPr>
          <p:cNvPr id="15" name="Text 13"/>
          <p:cNvSpPr/>
          <p:nvPr/>
        </p:nvSpPr>
        <p:spPr>
          <a:xfrm>
            <a:off x="2869525" y="5261610"/>
            <a:ext cx="1756291"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No</a:t>
            </a:r>
            <a:endParaRPr lang="en-US" sz="1700" dirty="0"/>
          </a:p>
        </p:txBody>
      </p:sp>
      <p:sp>
        <p:nvSpPr>
          <p:cNvPr id="16" name="Text 14"/>
          <p:cNvSpPr/>
          <p:nvPr/>
        </p:nvSpPr>
        <p:spPr>
          <a:xfrm>
            <a:off x="5066586" y="5261610"/>
            <a:ext cx="1760101" cy="346710"/>
          </a:xfrm>
          <a:prstGeom prst="rect">
            <a:avLst/>
          </a:prstGeom>
          <a:noFill/>
          <a:ln/>
        </p:spPr>
        <p:txBody>
          <a:bodyPr wrap="none" lIns="0" tIns="0" rIns="0" bIns="0" rtlCol="0" anchor="t"/>
          <a:lstStyle/>
          <a:p>
            <a:pPr marL="0" indent="0" algn="l">
              <a:lnSpc>
                <a:spcPts val="2700"/>
              </a:lnSpc>
              <a:buNone/>
            </a:pPr>
            <a:r>
              <a:rPr lang="en-US" sz="1700" b="1" dirty="0">
                <a:solidFill>
                  <a:srgbClr val="FFE5E5"/>
                </a:solidFill>
                <a:latin typeface="DM Sans" pitchFamily="34" charset="0"/>
                <a:ea typeface="DM Sans" pitchFamily="34" charset="-122"/>
                <a:cs typeface="DM Sans" pitchFamily="34" charset="-120"/>
              </a:rPr>
              <a:t>Yes (Snapshot)</a:t>
            </a:r>
            <a:endParaRPr lang="en-US" sz="1700" dirty="0"/>
          </a:p>
        </p:txBody>
      </p:sp>
      <p:sp>
        <p:nvSpPr>
          <p:cNvPr id="17" name="Shape 15"/>
          <p:cNvSpPr/>
          <p:nvPr/>
        </p:nvSpPr>
        <p:spPr>
          <a:xfrm>
            <a:off x="765929" y="6092547"/>
            <a:ext cx="6277332" cy="968454"/>
          </a:xfrm>
          <a:prstGeom prst="rect">
            <a:avLst/>
          </a:prstGeom>
          <a:solidFill>
            <a:srgbClr val="000000">
              <a:alpha val="4000"/>
            </a:srgbClr>
          </a:solidFill>
          <a:ln/>
        </p:spPr>
      </p:sp>
      <p:sp>
        <p:nvSpPr>
          <p:cNvPr id="18" name="Text 16"/>
          <p:cNvSpPr/>
          <p:nvPr/>
        </p:nvSpPr>
        <p:spPr>
          <a:xfrm>
            <a:off x="982623" y="6230064"/>
            <a:ext cx="144613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False Positives</a:t>
            </a:r>
            <a:endParaRPr lang="en-US" sz="1700" dirty="0"/>
          </a:p>
        </p:txBody>
      </p:sp>
      <p:sp>
        <p:nvSpPr>
          <p:cNvPr id="19" name="Text 17"/>
          <p:cNvSpPr/>
          <p:nvPr/>
        </p:nvSpPr>
        <p:spPr>
          <a:xfrm>
            <a:off x="2869525" y="6230064"/>
            <a:ext cx="1756291"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High</a:t>
            </a:r>
            <a:endParaRPr lang="en-US" sz="1700" dirty="0"/>
          </a:p>
        </p:txBody>
      </p:sp>
      <p:sp>
        <p:nvSpPr>
          <p:cNvPr id="20" name="Text 18"/>
          <p:cNvSpPr/>
          <p:nvPr/>
        </p:nvSpPr>
        <p:spPr>
          <a:xfrm>
            <a:off x="5066586" y="6230064"/>
            <a:ext cx="1760101" cy="693420"/>
          </a:xfrm>
          <a:prstGeom prst="rect">
            <a:avLst/>
          </a:prstGeom>
          <a:noFill/>
          <a:ln/>
        </p:spPr>
        <p:txBody>
          <a:bodyPr wrap="square" lIns="0" tIns="0" rIns="0" bIns="0" rtlCol="0" anchor="t"/>
          <a:lstStyle/>
          <a:p>
            <a:pPr marL="0" indent="0" algn="l">
              <a:lnSpc>
                <a:spcPts val="2700"/>
              </a:lnSpc>
              <a:buNone/>
            </a:pPr>
            <a:r>
              <a:rPr lang="en-US" sz="1700" b="1" dirty="0">
                <a:solidFill>
                  <a:srgbClr val="FFE5E5"/>
                </a:solidFill>
                <a:latin typeface="DM Sans" pitchFamily="34" charset="0"/>
                <a:ea typeface="DM Sans" pitchFamily="34" charset="-122"/>
                <a:cs typeface="DM Sans" pitchFamily="34" charset="-120"/>
              </a:rPr>
              <a:t>Low (AI-filtered)</a:t>
            </a:r>
            <a:endParaRPr lang="en-US" sz="1700" dirty="0"/>
          </a:p>
        </p:txBody>
      </p:sp>
      <p:sp>
        <p:nvSpPr>
          <p:cNvPr id="21" name="Text 19"/>
          <p:cNvSpPr/>
          <p:nvPr/>
        </p:nvSpPr>
        <p:spPr>
          <a:xfrm>
            <a:off x="7587139" y="2855000"/>
            <a:ext cx="6200537" cy="427553"/>
          </a:xfrm>
          <a:prstGeom prst="rect">
            <a:avLst/>
          </a:prstGeom>
          <a:noFill/>
          <a:ln/>
        </p:spPr>
        <p:txBody>
          <a:bodyPr wrap="none" lIns="0" tIns="0" rIns="0" bIns="0" rtlCol="0" anchor="t"/>
          <a:lstStyle/>
          <a:p>
            <a:pPr marL="0" indent="0" algn="l">
              <a:lnSpc>
                <a:spcPts val="3350"/>
              </a:lnSpc>
              <a:buNone/>
            </a:pPr>
            <a:r>
              <a:rPr lang="en-US" sz="2650" dirty="0">
                <a:solidFill>
                  <a:srgbClr val="FAEBEB"/>
                </a:solidFill>
                <a:latin typeface="Dela Gothic One" pitchFamily="34" charset="0"/>
                <a:ea typeface="Dela Gothic One" pitchFamily="34" charset="-122"/>
                <a:cs typeface="Dela Gothic One" pitchFamily="34" charset="-120"/>
              </a:rPr>
              <a:t>5-Year Total Cost Comparison</a:t>
            </a:r>
            <a:endParaRPr lang="en-US" sz="2650" dirty="0"/>
          </a:p>
        </p:txBody>
      </p:sp>
      <p:sp>
        <p:nvSpPr>
          <p:cNvPr id="22" name="Shape 20"/>
          <p:cNvSpPr/>
          <p:nvPr/>
        </p:nvSpPr>
        <p:spPr>
          <a:xfrm>
            <a:off x="7587139" y="3634502"/>
            <a:ext cx="5402104" cy="270748"/>
          </a:xfrm>
          <a:prstGeom prst="roundRect">
            <a:avLst>
              <a:gd name="adj" fmla="val 33610"/>
            </a:avLst>
          </a:prstGeom>
          <a:solidFill>
            <a:srgbClr val="740B0B"/>
          </a:solidFill>
          <a:ln w="7620">
            <a:solidFill>
              <a:srgbClr val="8D2424"/>
            </a:solidFill>
            <a:prstDash val="solid"/>
          </a:ln>
        </p:spPr>
      </p:sp>
      <p:sp>
        <p:nvSpPr>
          <p:cNvPr id="23" name="Shape 21"/>
          <p:cNvSpPr/>
          <p:nvPr/>
        </p:nvSpPr>
        <p:spPr>
          <a:xfrm>
            <a:off x="7587139" y="3634502"/>
            <a:ext cx="3241238" cy="270748"/>
          </a:xfrm>
          <a:prstGeom prst="roundRect">
            <a:avLst>
              <a:gd name="adj" fmla="val 33610"/>
            </a:avLst>
          </a:prstGeom>
          <a:solidFill>
            <a:srgbClr val="C91313"/>
          </a:solidFill>
          <a:ln/>
        </p:spPr>
      </p:sp>
      <p:sp>
        <p:nvSpPr>
          <p:cNvPr id="24" name="Text 22"/>
          <p:cNvSpPr/>
          <p:nvPr/>
        </p:nvSpPr>
        <p:spPr>
          <a:xfrm>
            <a:off x="13151644" y="3634502"/>
            <a:ext cx="728067" cy="270748"/>
          </a:xfrm>
          <a:prstGeom prst="rect">
            <a:avLst/>
          </a:prstGeom>
          <a:noFill/>
          <a:ln/>
        </p:spPr>
        <p:txBody>
          <a:bodyPr wrap="none" lIns="0" tIns="0" rIns="0" bIns="0" rtlCol="0" anchor="t"/>
          <a:lstStyle/>
          <a:p>
            <a:pPr marL="0" indent="0" algn="l">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60K</a:t>
            </a:r>
            <a:endParaRPr lang="en-US" sz="2100" dirty="0"/>
          </a:p>
        </p:txBody>
      </p:sp>
      <p:sp>
        <p:nvSpPr>
          <p:cNvPr id="25" name="Text 23"/>
          <p:cNvSpPr/>
          <p:nvPr/>
        </p:nvSpPr>
        <p:spPr>
          <a:xfrm>
            <a:off x="7587139" y="417587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AgniShakti</a:t>
            </a:r>
            <a:endParaRPr lang="en-US" sz="2200" dirty="0"/>
          </a:p>
        </p:txBody>
      </p:sp>
      <p:sp>
        <p:nvSpPr>
          <p:cNvPr id="26" name="Text 24"/>
          <p:cNvSpPr/>
          <p:nvPr/>
        </p:nvSpPr>
        <p:spPr>
          <a:xfrm>
            <a:off x="7587139" y="4748689"/>
            <a:ext cx="629257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Low initial investment and minimal annual operating costs.</a:t>
            </a:r>
            <a:endParaRPr lang="en-US" sz="1700" dirty="0"/>
          </a:p>
        </p:txBody>
      </p:sp>
      <p:sp>
        <p:nvSpPr>
          <p:cNvPr id="27" name="Shape 25"/>
          <p:cNvSpPr/>
          <p:nvPr/>
        </p:nvSpPr>
        <p:spPr>
          <a:xfrm>
            <a:off x="7587139" y="5636895"/>
            <a:ext cx="5153739" cy="270748"/>
          </a:xfrm>
          <a:prstGeom prst="roundRect">
            <a:avLst>
              <a:gd name="adj" fmla="val 33610"/>
            </a:avLst>
          </a:prstGeom>
          <a:solidFill>
            <a:srgbClr val="740B0B"/>
          </a:solidFill>
          <a:ln w="7620">
            <a:solidFill>
              <a:srgbClr val="8D2424"/>
            </a:solidFill>
            <a:prstDash val="solid"/>
          </a:ln>
        </p:spPr>
      </p:sp>
      <p:sp>
        <p:nvSpPr>
          <p:cNvPr id="28" name="Shape 26"/>
          <p:cNvSpPr/>
          <p:nvPr/>
        </p:nvSpPr>
        <p:spPr>
          <a:xfrm>
            <a:off x="7587139" y="5636895"/>
            <a:ext cx="5153739" cy="270748"/>
          </a:xfrm>
          <a:prstGeom prst="roundRect">
            <a:avLst>
              <a:gd name="adj" fmla="val 33610"/>
            </a:avLst>
          </a:prstGeom>
          <a:solidFill>
            <a:srgbClr val="C91313"/>
          </a:solidFill>
          <a:ln/>
        </p:spPr>
      </p:sp>
      <p:sp>
        <p:nvSpPr>
          <p:cNvPr id="29" name="Text 27"/>
          <p:cNvSpPr/>
          <p:nvPr/>
        </p:nvSpPr>
        <p:spPr>
          <a:xfrm>
            <a:off x="12903279" y="5636895"/>
            <a:ext cx="976432" cy="270748"/>
          </a:xfrm>
          <a:prstGeom prst="rect">
            <a:avLst/>
          </a:prstGeom>
          <a:noFill/>
          <a:ln/>
        </p:spPr>
        <p:txBody>
          <a:bodyPr wrap="none" lIns="0" tIns="0" rIns="0" bIns="0" rtlCol="0" anchor="t"/>
          <a:lstStyle/>
          <a:p>
            <a:pPr marL="0" indent="0" algn="l">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600K</a:t>
            </a:r>
            <a:endParaRPr lang="en-US" sz="2100" dirty="0"/>
          </a:p>
        </p:txBody>
      </p:sp>
      <p:sp>
        <p:nvSpPr>
          <p:cNvPr id="30" name="Text 28"/>
          <p:cNvSpPr/>
          <p:nvPr/>
        </p:nvSpPr>
        <p:spPr>
          <a:xfrm>
            <a:off x="7587139" y="6178272"/>
            <a:ext cx="327088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Traditional System</a:t>
            </a:r>
            <a:endParaRPr lang="en-US" sz="2200" dirty="0"/>
          </a:p>
        </p:txBody>
      </p:sp>
      <p:sp>
        <p:nvSpPr>
          <p:cNvPr id="31" name="Text 29"/>
          <p:cNvSpPr/>
          <p:nvPr/>
        </p:nvSpPr>
        <p:spPr>
          <a:xfrm>
            <a:off x="7587139" y="6751082"/>
            <a:ext cx="629257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High initial setup, maintenance, and sensor replacement costs.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9095" y="441246"/>
            <a:ext cx="9249966"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Phase 1: Foundation &amp; Beachhead Market (Months 0-12)</a:t>
            </a:r>
            <a:endParaRPr lang="en-US" sz="2200" dirty="0"/>
          </a:p>
        </p:txBody>
      </p:sp>
      <p:sp>
        <p:nvSpPr>
          <p:cNvPr id="3" name="Text 1"/>
          <p:cNvSpPr/>
          <p:nvPr/>
        </p:nvSpPr>
        <p:spPr>
          <a:xfrm>
            <a:off x="379095" y="1014055"/>
            <a:ext cx="13872210" cy="173355"/>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Our initial strategy focuses on securing a strong foothold in residential apartments and gated communities within Indian cities. This segment offers a strategic entry point for rapid growth and market validation.</a:t>
            </a:r>
            <a:endParaRPr lang="en-US" sz="850" dirty="0"/>
          </a:p>
        </p:txBody>
      </p:sp>
      <p:sp>
        <p:nvSpPr>
          <p:cNvPr id="4" name="Text 2"/>
          <p:cNvSpPr/>
          <p:nvPr/>
        </p:nvSpPr>
        <p:spPr>
          <a:xfrm>
            <a:off x="379095" y="1349812"/>
            <a:ext cx="3991689" cy="285155"/>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Why This Beachhead Market?</a:t>
            </a:r>
            <a:endParaRPr lang="en-US" sz="1750" dirty="0"/>
          </a:p>
        </p:txBody>
      </p:sp>
      <p:sp>
        <p:nvSpPr>
          <p:cNvPr id="5" name="Shape 3"/>
          <p:cNvSpPr/>
          <p:nvPr/>
        </p:nvSpPr>
        <p:spPr>
          <a:xfrm>
            <a:off x="379095" y="1797368"/>
            <a:ext cx="4551878" cy="1254562"/>
          </a:xfrm>
          <a:prstGeom prst="roundRect">
            <a:avLst>
              <a:gd name="adj" fmla="val 3627"/>
            </a:avLst>
          </a:prstGeom>
          <a:solidFill>
            <a:srgbClr val="740B0B"/>
          </a:solidFill>
          <a:ln w="7620">
            <a:solidFill>
              <a:srgbClr val="8D2424"/>
            </a:solidFill>
            <a:prstDash val="solid"/>
          </a:ln>
        </p:spPr>
      </p:sp>
      <p:sp>
        <p:nvSpPr>
          <p:cNvPr id="6" name="Shape 4"/>
          <p:cNvSpPr/>
          <p:nvPr/>
        </p:nvSpPr>
        <p:spPr>
          <a:xfrm>
            <a:off x="494943" y="1913215"/>
            <a:ext cx="324922" cy="324922"/>
          </a:xfrm>
          <a:prstGeom prst="roundRect">
            <a:avLst>
              <a:gd name="adj" fmla="val 28139325"/>
            </a:avLst>
          </a:prstGeom>
          <a:solidFill>
            <a:srgbClr val="C91313"/>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240" y="2002512"/>
            <a:ext cx="146209" cy="146209"/>
          </a:xfrm>
          <a:prstGeom prst="rect">
            <a:avLst/>
          </a:prstGeom>
        </p:spPr>
      </p:pic>
      <p:sp>
        <p:nvSpPr>
          <p:cNvPr id="8" name="Text 5"/>
          <p:cNvSpPr/>
          <p:nvPr/>
        </p:nvSpPr>
        <p:spPr>
          <a:xfrm>
            <a:off x="494943" y="2346365"/>
            <a:ext cx="1425297"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Ideal Audience</a:t>
            </a:r>
            <a:endParaRPr lang="en-US" sz="1100" dirty="0"/>
          </a:p>
        </p:txBody>
      </p:sp>
      <p:sp>
        <p:nvSpPr>
          <p:cNvPr id="9" name="Text 6"/>
          <p:cNvSpPr/>
          <p:nvPr/>
        </p:nvSpPr>
        <p:spPr>
          <a:xfrm>
            <a:off x="494943" y="2589371"/>
            <a:ext cx="432018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Residential apartments and gated communities prioritize safety, have high-value assets, and a collective willingness to invest in advanced security solutions.</a:t>
            </a:r>
            <a:endParaRPr lang="en-US" sz="850" dirty="0"/>
          </a:p>
        </p:txBody>
      </p:sp>
      <p:sp>
        <p:nvSpPr>
          <p:cNvPr id="10" name="Shape 7"/>
          <p:cNvSpPr/>
          <p:nvPr/>
        </p:nvSpPr>
        <p:spPr>
          <a:xfrm>
            <a:off x="5039201" y="1797368"/>
            <a:ext cx="4551878" cy="1254562"/>
          </a:xfrm>
          <a:prstGeom prst="roundRect">
            <a:avLst>
              <a:gd name="adj" fmla="val 3627"/>
            </a:avLst>
          </a:prstGeom>
          <a:solidFill>
            <a:srgbClr val="740B0B"/>
          </a:solidFill>
          <a:ln w="7620">
            <a:solidFill>
              <a:srgbClr val="8D2424"/>
            </a:solidFill>
            <a:prstDash val="solid"/>
          </a:ln>
        </p:spPr>
      </p:sp>
      <p:sp>
        <p:nvSpPr>
          <p:cNvPr id="11" name="Shape 8"/>
          <p:cNvSpPr/>
          <p:nvPr/>
        </p:nvSpPr>
        <p:spPr>
          <a:xfrm>
            <a:off x="5155049" y="1913215"/>
            <a:ext cx="324922" cy="324922"/>
          </a:xfrm>
          <a:prstGeom prst="roundRect">
            <a:avLst>
              <a:gd name="adj" fmla="val 28139325"/>
            </a:avLst>
          </a:prstGeom>
          <a:solidFill>
            <a:srgbClr val="C91313"/>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4346" y="2002512"/>
            <a:ext cx="146209" cy="146209"/>
          </a:xfrm>
          <a:prstGeom prst="rect">
            <a:avLst/>
          </a:prstGeom>
        </p:spPr>
      </p:pic>
      <p:sp>
        <p:nvSpPr>
          <p:cNvPr id="13" name="Text 9"/>
          <p:cNvSpPr/>
          <p:nvPr/>
        </p:nvSpPr>
        <p:spPr>
          <a:xfrm>
            <a:off x="5155049" y="2346365"/>
            <a:ext cx="1898213"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Concentrated Demand</a:t>
            </a:r>
            <a:endParaRPr lang="en-US" sz="1100" dirty="0"/>
          </a:p>
        </p:txBody>
      </p:sp>
      <p:sp>
        <p:nvSpPr>
          <p:cNvPr id="14" name="Text 10"/>
          <p:cNvSpPr/>
          <p:nvPr/>
        </p:nvSpPr>
        <p:spPr>
          <a:xfrm>
            <a:off x="5155049" y="2589371"/>
            <a:ext cx="432018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Multiple units within a single complex allow for efficient sales, bulk installations, and streamlined service management, reducing acquisition costs.</a:t>
            </a:r>
            <a:endParaRPr lang="en-US" sz="850" dirty="0"/>
          </a:p>
        </p:txBody>
      </p:sp>
      <p:sp>
        <p:nvSpPr>
          <p:cNvPr id="15" name="Shape 11"/>
          <p:cNvSpPr/>
          <p:nvPr/>
        </p:nvSpPr>
        <p:spPr>
          <a:xfrm>
            <a:off x="9699308" y="1797368"/>
            <a:ext cx="4551878" cy="1254562"/>
          </a:xfrm>
          <a:prstGeom prst="roundRect">
            <a:avLst>
              <a:gd name="adj" fmla="val 3627"/>
            </a:avLst>
          </a:prstGeom>
          <a:solidFill>
            <a:srgbClr val="740B0B"/>
          </a:solidFill>
          <a:ln w="7620">
            <a:solidFill>
              <a:srgbClr val="8D2424"/>
            </a:solidFill>
            <a:prstDash val="solid"/>
          </a:ln>
        </p:spPr>
      </p:sp>
      <p:sp>
        <p:nvSpPr>
          <p:cNvPr id="16" name="Shape 12"/>
          <p:cNvSpPr/>
          <p:nvPr/>
        </p:nvSpPr>
        <p:spPr>
          <a:xfrm>
            <a:off x="9815155" y="1913215"/>
            <a:ext cx="324922" cy="324922"/>
          </a:xfrm>
          <a:prstGeom prst="roundRect">
            <a:avLst>
              <a:gd name="adj" fmla="val 28139325"/>
            </a:avLst>
          </a:prstGeom>
          <a:solidFill>
            <a:srgbClr val="C91313"/>
          </a:solidFill>
          <a:ln/>
        </p:spPr>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4452" y="2002512"/>
            <a:ext cx="146209" cy="146209"/>
          </a:xfrm>
          <a:prstGeom prst="rect">
            <a:avLst/>
          </a:prstGeom>
        </p:spPr>
      </p:pic>
      <p:sp>
        <p:nvSpPr>
          <p:cNvPr id="18" name="Text 13"/>
          <p:cNvSpPr/>
          <p:nvPr/>
        </p:nvSpPr>
        <p:spPr>
          <a:xfrm>
            <a:off x="9815155" y="2346365"/>
            <a:ext cx="1965484"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Existing Infrastructure</a:t>
            </a:r>
            <a:endParaRPr lang="en-US" sz="1100" dirty="0"/>
          </a:p>
        </p:txBody>
      </p:sp>
      <p:sp>
        <p:nvSpPr>
          <p:cNvPr id="19" name="Text 14"/>
          <p:cNvSpPr/>
          <p:nvPr/>
        </p:nvSpPr>
        <p:spPr>
          <a:xfrm>
            <a:off x="9815155" y="2589371"/>
            <a:ext cx="432018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Many of these communities already possess basic security setups, making integration or upgrading to AgniShakti a logical and easier transition.</a:t>
            </a:r>
            <a:endParaRPr lang="en-US" sz="850" dirty="0"/>
          </a:p>
        </p:txBody>
      </p:sp>
      <p:sp>
        <p:nvSpPr>
          <p:cNvPr id="20" name="Text 15"/>
          <p:cNvSpPr/>
          <p:nvPr/>
        </p:nvSpPr>
        <p:spPr>
          <a:xfrm>
            <a:off x="379095" y="3214330"/>
            <a:ext cx="3672840" cy="285155"/>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Solving Critical Pain Points</a:t>
            </a:r>
            <a:endParaRPr lang="en-US" sz="1750" dirty="0"/>
          </a:p>
        </p:txBody>
      </p:sp>
      <p:sp>
        <p:nvSpPr>
          <p:cNvPr id="21" name="Shape 16"/>
          <p:cNvSpPr/>
          <p:nvPr/>
        </p:nvSpPr>
        <p:spPr>
          <a:xfrm>
            <a:off x="379095" y="3661886"/>
            <a:ext cx="4551878" cy="836652"/>
          </a:xfrm>
          <a:prstGeom prst="roundRect">
            <a:avLst>
              <a:gd name="adj" fmla="val 5438"/>
            </a:avLst>
          </a:prstGeom>
          <a:solidFill>
            <a:srgbClr val="0A0A0A">
              <a:alpha val="95000"/>
            </a:srgbClr>
          </a:solidFill>
          <a:ln w="15240">
            <a:solidFill>
              <a:srgbClr val="8D2424"/>
            </a:solidFill>
            <a:prstDash val="solid"/>
          </a:ln>
        </p:spPr>
      </p:sp>
      <p:sp>
        <p:nvSpPr>
          <p:cNvPr id="22" name="Text 17"/>
          <p:cNvSpPr/>
          <p:nvPr/>
        </p:nvSpPr>
        <p:spPr>
          <a:xfrm>
            <a:off x="502563" y="3785354"/>
            <a:ext cx="2558653"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False Alarms &amp; Slow Response</a:t>
            </a:r>
            <a:endParaRPr lang="en-US" sz="1100" dirty="0"/>
          </a:p>
        </p:txBody>
      </p:sp>
      <p:sp>
        <p:nvSpPr>
          <p:cNvPr id="23" name="Text 18"/>
          <p:cNvSpPr/>
          <p:nvPr/>
        </p:nvSpPr>
        <p:spPr>
          <a:xfrm>
            <a:off x="502563" y="4028361"/>
            <a:ext cx="430494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Traditional systems suffer from frequent false alarms and delayed response times, undermining trust and effectiveness.</a:t>
            </a:r>
            <a:endParaRPr lang="en-US" sz="850" dirty="0"/>
          </a:p>
        </p:txBody>
      </p:sp>
      <p:sp>
        <p:nvSpPr>
          <p:cNvPr id="24" name="Shape 19"/>
          <p:cNvSpPr/>
          <p:nvPr/>
        </p:nvSpPr>
        <p:spPr>
          <a:xfrm>
            <a:off x="5039201" y="3661886"/>
            <a:ext cx="4551878" cy="836652"/>
          </a:xfrm>
          <a:prstGeom prst="roundRect">
            <a:avLst>
              <a:gd name="adj" fmla="val 5438"/>
            </a:avLst>
          </a:prstGeom>
          <a:solidFill>
            <a:srgbClr val="0A0A0A">
              <a:alpha val="95000"/>
            </a:srgbClr>
          </a:solidFill>
          <a:ln w="15240">
            <a:solidFill>
              <a:srgbClr val="8D2424"/>
            </a:solidFill>
            <a:prstDash val="solid"/>
          </a:ln>
        </p:spPr>
      </p:sp>
      <p:sp>
        <p:nvSpPr>
          <p:cNvPr id="25" name="Text 20"/>
          <p:cNvSpPr/>
          <p:nvPr/>
        </p:nvSpPr>
        <p:spPr>
          <a:xfrm>
            <a:off x="5162669" y="3785354"/>
            <a:ext cx="2208252"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Lack of Visual Verification</a:t>
            </a:r>
            <a:endParaRPr lang="en-US" sz="1100" dirty="0"/>
          </a:p>
        </p:txBody>
      </p:sp>
      <p:sp>
        <p:nvSpPr>
          <p:cNvPr id="26" name="Text 21"/>
          <p:cNvSpPr/>
          <p:nvPr/>
        </p:nvSpPr>
        <p:spPr>
          <a:xfrm>
            <a:off x="5162669" y="4028361"/>
            <a:ext cx="430494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Without immediate visual proof, security teams struggle to assess threats accurately, leading to inefficient resource deployment.</a:t>
            </a:r>
            <a:endParaRPr lang="en-US" sz="850" dirty="0"/>
          </a:p>
        </p:txBody>
      </p:sp>
      <p:sp>
        <p:nvSpPr>
          <p:cNvPr id="27" name="Shape 22"/>
          <p:cNvSpPr/>
          <p:nvPr/>
        </p:nvSpPr>
        <p:spPr>
          <a:xfrm>
            <a:off x="9699308" y="3661886"/>
            <a:ext cx="4551878" cy="836652"/>
          </a:xfrm>
          <a:prstGeom prst="roundRect">
            <a:avLst>
              <a:gd name="adj" fmla="val 5438"/>
            </a:avLst>
          </a:prstGeom>
          <a:solidFill>
            <a:srgbClr val="0A0A0A">
              <a:alpha val="95000"/>
            </a:srgbClr>
          </a:solidFill>
          <a:ln w="15240">
            <a:solidFill>
              <a:srgbClr val="8D2424"/>
            </a:solidFill>
            <a:prstDash val="solid"/>
          </a:ln>
        </p:spPr>
      </p:sp>
      <p:sp>
        <p:nvSpPr>
          <p:cNvPr id="28" name="Text 23"/>
          <p:cNvSpPr/>
          <p:nvPr/>
        </p:nvSpPr>
        <p:spPr>
          <a:xfrm>
            <a:off x="9822775" y="3785354"/>
            <a:ext cx="2185035"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High Costs &amp; Maintenance</a:t>
            </a:r>
            <a:endParaRPr lang="en-US" sz="1100" dirty="0"/>
          </a:p>
        </p:txBody>
      </p:sp>
      <p:sp>
        <p:nvSpPr>
          <p:cNvPr id="29" name="Text 24"/>
          <p:cNvSpPr/>
          <p:nvPr/>
        </p:nvSpPr>
        <p:spPr>
          <a:xfrm>
            <a:off x="9822775" y="4028361"/>
            <a:ext cx="4304943"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Existing solutions often come with prohibitive initial costs, complex maintenance, and frequent sensor replacements.</a:t>
            </a:r>
            <a:endParaRPr lang="en-US" sz="850" dirty="0"/>
          </a:p>
        </p:txBody>
      </p:sp>
      <p:sp>
        <p:nvSpPr>
          <p:cNvPr id="30" name="Text 25"/>
          <p:cNvSpPr/>
          <p:nvPr/>
        </p:nvSpPr>
        <p:spPr>
          <a:xfrm>
            <a:off x="379095" y="4660940"/>
            <a:ext cx="3748326" cy="285155"/>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Proven ROI with AgniShakti</a:t>
            </a:r>
            <a:endParaRPr lang="en-US" sz="1750" dirty="0"/>
          </a:p>
        </p:txBody>
      </p:sp>
      <p:sp>
        <p:nvSpPr>
          <p:cNvPr id="31" name="Shape 26"/>
          <p:cNvSpPr/>
          <p:nvPr/>
        </p:nvSpPr>
        <p:spPr>
          <a:xfrm>
            <a:off x="379095" y="5108496"/>
            <a:ext cx="13872210" cy="460057"/>
          </a:xfrm>
          <a:prstGeom prst="roundRect">
            <a:avLst>
              <a:gd name="adj" fmla="val 9890"/>
            </a:avLst>
          </a:prstGeom>
          <a:solidFill>
            <a:srgbClr val="460707"/>
          </a:solidFill>
          <a:ln/>
        </p:spPr>
      </p:sp>
      <p:pic>
        <p:nvPicPr>
          <p:cNvPr id="32" name="Image 3" descr="preencoded.png"/>
          <p:cNvPicPr>
            <a:picLocks noChangeAspect="1"/>
          </p:cNvPicPr>
          <p:nvPr/>
        </p:nvPicPr>
        <p:blipFill>
          <a:blip r:embed="rId9"/>
          <a:stretch>
            <a:fillRect/>
          </a:stretch>
        </p:blipFill>
        <p:spPr>
          <a:xfrm>
            <a:off x="487323" y="5270897"/>
            <a:ext cx="135374" cy="108228"/>
          </a:xfrm>
          <a:prstGeom prst="rect">
            <a:avLst/>
          </a:prstGeom>
        </p:spPr>
      </p:pic>
      <p:sp>
        <p:nvSpPr>
          <p:cNvPr id="33" name="Text 27"/>
          <p:cNvSpPr/>
          <p:nvPr/>
        </p:nvSpPr>
        <p:spPr>
          <a:xfrm>
            <a:off x="730925" y="5243751"/>
            <a:ext cx="13412152" cy="173355"/>
          </a:xfrm>
          <a:prstGeom prst="rect">
            <a:avLst/>
          </a:prstGeom>
          <a:noFill/>
          <a:ln/>
        </p:spPr>
        <p:txBody>
          <a:bodyPr wrap="none" lIns="0" tIns="0" rIns="0" bIns="0" rtlCol="0" anchor="t"/>
          <a:lstStyle/>
          <a:p>
            <a:pPr marL="0" indent="0" algn="l">
              <a:lnSpc>
                <a:spcPts val="1350"/>
              </a:lnSpc>
              <a:buNone/>
            </a:pPr>
            <a:r>
              <a:rPr lang="en-US" sz="850" dirty="0">
                <a:solidFill>
                  <a:srgbClr val="FFFFFF"/>
                </a:solidFill>
                <a:latin typeface="DM Sans" pitchFamily="34" charset="0"/>
                <a:ea typeface="DM Sans" pitchFamily="34" charset="-122"/>
                <a:cs typeface="DM Sans" pitchFamily="34" charset="-120"/>
              </a:rPr>
              <a:t>AgniShakti delivers significant returns by drastically reducing false positives (AI-filtered), ensuring ultra-fast alerts (&lt;5 seconds), providing critical visual verification, and offering a dramatically lower 5-year total cost of ownership compared to traditional systems.</a:t>
            </a:r>
            <a:endParaRPr lang="en-US" sz="850" dirty="0"/>
          </a:p>
        </p:txBody>
      </p:sp>
      <p:sp>
        <p:nvSpPr>
          <p:cNvPr id="34" name="Text 28"/>
          <p:cNvSpPr/>
          <p:nvPr/>
        </p:nvSpPr>
        <p:spPr>
          <a:xfrm>
            <a:off x="379095" y="5730954"/>
            <a:ext cx="3466028" cy="285155"/>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Scaling Plan: Months 0-12</a:t>
            </a:r>
            <a:endParaRPr lang="en-US" sz="1750" dirty="0"/>
          </a:p>
        </p:txBody>
      </p:sp>
      <p:sp>
        <p:nvSpPr>
          <p:cNvPr id="35" name="Text 29"/>
          <p:cNvSpPr/>
          <p:nvPr/>
        </p:nvSpPr>
        <p:spPr>
          <a:xfrm>
            <a:off x="379095" y="6178510"/>
            <a:ext cx="108228" cy="135374"/>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ela Gothic One Light" pitchFamily="34" charset="0"/>
                <a:ea typeface="Dela Gothic One Light" pitchFamily="34" charset="-122"/>
                <a:cs typeface="Dela Gothic One Light" pitchFamily="34" charset="-120"/>
              </a:rPr>
              <a:t>01</a:t>
            </a:r>
            <a:endParaRPr lang="en-US" sz="850" dirty="0"/>
          </a:p>
        </p:txBody>
      </p:sp>
      <p:sp>
        <p:nvSpPr>
          <p:cNvPr id="36" name="Shape 30"/>
          <p:cNvSpPr/>
          <p:nvPr/>
        </p:nvSpPr>
        <p:spPr>
          <a:xfrm>
            <a:off x="379095" y="6347222"/>
            <a:ext cx="6881932" cy="15240"/>
          </a:xfrm>
          <a:prstGeom prst="rect">
            <a:avLst/>
          </a:prstGeom>
          <a:solidFill>
            <a:srgbClr val="C91313"/>
          </a:solidFill>
          <a:ln/>
        </p:spPr>
      </p:sp>
      <p:sp>
        <p:nvSpPr>
          <p:cNvPr id="37" name="Text 31"/>
          <p:cNvSpPr/>
          <p:nvPr/>
        </p:nvSpPr>
        <p:spPr>
          <a:xfrm>
            <a:off x="379095" y="6431756"/>
            <a:ext cx="1535668"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Pilot Deployments</a:t>
            </a:r>
            <a:endParaRPr lang="en-US" sz="1100" dirty="0"/>
          </a:p>
        </p:txBody>
      </p:sp>
      <p:sp>
        <p:nvSpPr>
          <p:cNvPr id="38" name="Text 32"/>
          <p:cNvSpPr/>
          <p:nvPr/>
        </p:nvSpPr>
        <p:spPr>
          <a:xfrm>
            <a:off x="379095" y="6674763"/>
            <a:ext cx="6881932" cy="173355"/>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Initial deployments in select communities to gather feedback, showcase efficacy, and build strong case studies.</a:t>
            </a:r>
            <a:endParaRPr lang="en-US" sz="850" dirty="0"/>
          </a:p>
        </p:txBody>
      </p:sp>
      <p:sp>
        <p:nvSpPr>
          <p:cNvPr id="39" name="Text 33"/>
          <p:cNvSpPr/>
          <p:nvPr/>
        </p:nvSpPr>
        <p:spPr>
          <a:xfrm>
            <a:off x="7369254" y="6178510"/>
            <a:ext cx="108228" cy="135374"/>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ela Gothic One Light" pitchFamily="34" charset="0"/>
                <a:ea typeface="Dela Gothic One Light" pitchFamily="34" charset="-122"/>
                <a:cs typeface="Dela Gothic One Light" pitchFamily="34" charset="-120"/>
              </a:rPr>
              <a:t>02</a:t>
            </a:r>
            <a:endParaRPr lang="en-US" sz="850" dirty="0"/>
          </a:p>
        </p:txBody>
      </p:sp>
      <p:sp>
        <p:nvSpPr>
          <p:cNvPr id="40" name="Shape 34"/>
          <p:cNvSpPr/>
          <p:nvPr/>
        </p:nvSpPr>
        <p:spPr>
          <a:xfrm>
            <a:off x="7369254" y="6347222"/>
            <a:ext cx="6882051" cy="15240"/>
          </a:xfrm>
          <a:prstGeom prst="rect">
            <a:avLst/>
          </a:prstGeom>
          <a:solidFill>
            <a:srgbClr val="C91313"/>
          </a:solidFill>
          <a:ln/>
        </p:spPr>
      </p:sp>
      <p:sp>
        <p:nvSpPr>
          <p:cNvPr id="41" name="Text 35"/>
          <p:cNvSpPr/>
          <p:nvPr/>
        </p:nvSpPr>
        <p:spPr>
          <a:xfrm>
            <a:off x="7369254" y="6431756"/>
            <a:ext cx="1830110"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Channel Partnerships</a:t>
            </a:r>
            <a:endParaRPr lang="en-US" sz="1100" dirty="0"/>
          </a:p>
        </p:txBody>
      </p:sp>
      <p:sp>
        <p:nvSpPr>
          <p:cNvPr id="42" name="Text 36"/>
          <p:cNvSpPr/>
          <p:nvPr/>
        </p:nvSpPr>
        <p:spPr>
          <a:xfrm>
            <a:off x="7369254" y="6674763"/>
            <a:ext cx="6882051" cy="173355"/>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Collaborate with security integrators, property management firms, and residential associations for broader market reach.</a:t>
            </a:r>
            <a:endParaRPr lang="en-US" sz="850" dirty="0"/>
          </a:p>
        </p:txBody>
      </p:sp>
      <p:sp>
        <p:nvSpPr>
          <p:cNvPr id="43" name="Text 37"/>
          <p:cNvSpPr/>
          <p:nvPr/>
        </p:nvSpPr>
        <p:spPr>
          <a:xfrm>
            <a:off x="379095" y="7037546"/>
            <a:ext cx="108228" cy="135374"/>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ela Gothic One Light" pitchFamily="34" charset="0"/>
                <a:ea typeface="Dela Gothic One Light" pitchFamily="34" charset="-122"/>
                <a:cs typeface="Dela Gothic One Light" pitchFamily="34" charset="-120"/>
              </a:rPr>
              <a:t>03</a:t>
            </a:r>
            <a:endParaRPr lang="en-US" sz="850" dirty="0"/>
          </a:p>
        </p:txBody>
      </p:sp>
      <p:sp>
        <p:nvSpPr>
          <p:cNvPr id="44" name="Shape 38"/>
          <p:cNvSpPr/>
          <p:nvPr/>
        </p:nvSpPr>
        <p:spPr>
          <a:xfrm>
            <a:off x="379095" y="7206258"/>
            <a:ext cx="6881932" cy="15240"/>
          </a:xfrm>
          <a:prstGeom prst="rect">
            <a:avLst/>
          </a:prstGeom>
          <a:solidFill>
            <a:srgbClr val="C91313"/>
          </a:solidFill>
          <a:ln/>
        </p:spPr>
      </p:sp>
      <p:sp>
        <p:nvSpPr>
          <p:cNvPr id="45" name="Text 39"/>
          <p:cNvSpPr/>
          <p:nvPr/>
        </p:nvSpPr>
        <p:spPr>
          <a:xfrm>
            <a:off x="379095" y="7290792"/>
            <a:ext cx="1552337"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Direct Sales Team</a:t>
            </a:r>
            <a:endParaRPr lang="en-US" sz="1100" dirty="0"/>
          </a:p>
        </p:txBody>
      </p:sp>
      <p:sp>
        <p:nvSpPr>
          <p:cNvPr id="46" name="Text 40"/>
          <p:cNvSpPr/>
          <p:nvPr/>
        </p:nvSpPr>
        <p:spPr>
          <a:xfrm>
            <a:off x="379095" y="7533799"/>
            <a:ext cx="6881932" cy="173355"/>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Establish a dedicated sales force focused on engaging with key decision-makers within large residential complexes.</a:t>
            </a:r>
            <a:endParaRPr lang="en-US" sz="850" dirty="0"/>
          </a:p>
        </p:txBody>
      </p:sp>
      <p:sp>
        <p:nvSpPr>
          <p:cNvPr id="47" name="Text 41"/>
          <p:cNvSpPr/>
          <p:nvPr/>
        </p:nvSpPr>
        <p:spPr>
          <a:xfrm>
            <a:off x="7369254" y="7037546"/>
            <a:ext cx="108228" cy="135374"/>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ela Gothic One Light" pitchFamily="34" charset="0"/>
                <a:ea typeface="Dela Gothic One Light" pitchFamily="34" charset="-122"/>
                <a:cs typeface="Dela Gothic One Light" pitchFamily="34" charset="-120"/>
              </a:rPr>
              <a:t>04</a:t>
            </a:r>
            <a:endParaRPr lang="en-US" sz="850" dirty="0"/>
          </a:p>
        </p:txBody>
      </p:sp>
      <p:sp>
        <p:nvSpPr>
          <p:cNvPr id="48" name="Shape 42"/>
          <p:cNvSpPr/>
          <p:nvPr/>
        </p:nvSpPr>
        <p:spPr>
          <a:xfrm>
            <a:off x="7369254" y="7206258"/>
            <a:ext cx="6882051" cy="15240"/>
          </a:xfrm>
          <a:prstGeom prst="rect">
            <a:avLst/>
          </a:prstGeom>
          <a:solidFill>
            <a:srgbClr val="C91313"/>
          </a:solidFill>
          <a:ln/>
        </p:spPr>
      </p:sp>
      <p:sp>
        <p:nvSpPr>
          <p:cNvPr id="49" name="Text 43"/>
          <p:cNvSpPr/>
          <p:nvPr/>
        </p:nvSpPr>
        <p:spPr>
          <a:xfrm>
            <a:off x="7369254" y="7290792"/>
            <a:ext cx="1575673" cy="178118"/>
          </a:xfrm>
          <a:prstGeom prst="rect">
            <a:avLst/>
          </a:prstGeom>
          <a:noFill/>
          <a:ln/>
        </p:spPr>
        <p:txBody>
          <a:bodyPr wrap="none" lIns="0" tIns="0" rIns="0" bIns="0" rtlCol="0" anchor="t"/>
          <a:lstStyle/>
          <a:p>
            <a:pPr marL="0" indent="0" algn="l">
              <a:lnSpc>
                <a:spcPts val="1400"/>
              </a:lnSpc>
              <a:buNone/>
            </a:pPr>
            <a:r>
              <a:rPr lang="en-US" sz="1100" dirty="0">
                <a:solidFill>
                  <a:srgbClr val="FFE5E5"/>
                </a:solidFill>
                <a:latin typeface="Dela Gothic One" pitchFamily="34" charset="0"/>
                <a:ea typeface="Dela Gothic One" pitchFamily="34" charset="-122"/>
                <a:cs typeface="Dela Gothic One" pitchFamily="34" charset="-120"/>
              </a:rPr>
              <a:t>Referral Programs</a:t>
            </a:r>
            <a:endParaRPr lang="en-US" sz="1100" dirty="0"/>
          </a:p>
        </p:txBody>
      </p:sp>
      <p:sp>
        <p:nvSpPr>
          <p:cNvPr id="50" name="Text 44"/>
          <p:cNvSpPr/>
          <p:nvPr/>
        </p:nvSpPr>
        <p:spPr>
          <a:xfrm>
            <a:off x="7369254" y="7533799"/>
            <a:ext cx="6882051" cy="173355"/>
          </a:xfrm>
          <a:prstGeom prst="rect">
            <a:avLst/>
          </a:prstGeom>
          <a:noFill/>
          <a:ln/>
        </p:spPr>
        <p:txBody>
          <a:bodyPr wrap="non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Incentivize existing clients and community members to advocate for AgniShakti, leveraging word-of-mouth for organic growth.</a:t>
            </a:r>
            <a:endParaRPr lang="en-US" sz="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12313" y="794147"/>
            <a:ext cx="12553831" cy="387548"/>
          </a:xfrm>
          <a:prstGeom prst="rect">
            <a:avLst/>
          </a:prstGeom>
          <a:noFill/>
          <a:ln/>
        </p:spPr>
        <p:txBody>
          <a:bodyPr wrap="none" lIns="0" tIns="0" rIns="0" bIns="0" rtlCol="0" anchor="t"/>
          <a:lstStyle/>
          <a:p>
            <a:pPr marL="0" indent="0" algn="l">
              <a:lnSpc>
                <a:spcPts val="3050"/>
              </a:lnSpc>
              <a:buNone/>
            </a:pPr>
            <a:r>
              <a:rPr lang="en-US" sz="2400" dirty="0">
                <a:solidFill>
                  <a:srgbClr val="FAEBEB"/>
                </a:solidFill>
                <a:latin typeface="Dela Gothic One" pitchFamily="34" charset="0"/>
                <a:ea typeface="Dela Gothic One" pitchFamily="34" charset="-122"/>
                <a:cs typeface="Dela Gothic One" pitchFamily="34" charset="-120"/>
              </a:rPr>
              <a:t>Phase 2: Vertical Expansion &amp; Product Diversification (Months 12-24)</a:t>
            </a:r>
            <a:endParaRPr lang="en-US" sz="2400" dirty="0"/>
          </a:p>
        </p:txBody>
      </p:sp>
      <p:sp>
        <p:nvSpPr>
          <p:cNvPr id="3" name="Text 1"/>
          <p:cNvSpPr/>
          <p:nvPr/>
        </p:nvSpPr>
        <p:spPr>
          <a:xfrm>
            <a:off x="412313" y="1417320"/>
            <a:ext cx="13805773"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Building on our initial success, Phase 2 targets Small and Medium Businesses (SMBs) and high-risk verticals, leveraging AgniShakti's core strengths for broader market penetration.</a:t>
            </a:r>
            <a:endParaRPr lang="en-US" sz="900" dirty="0"/>
          </a:p>
        </p:txBody>
      </p:sp>
      <p:sp>
        <p:nvSpPr>
          <p:cNvPr id="4" name="Text 2"/>
          <p:cNvSpPr/>
          <p:nvPr/>
        </p:nvSpPr>
        <p:spPr>
          <a:xfrm>
            <a:off x="412313" y="1782604"/>
            <a:ext cx="4704278" cy="309920"/>
          </a:xfrm>
          <a:prstGeom prst="rect">
            <a:avLst/>
          </a:prstGeom>
          <a:noFill/>
          <a:ln/>
        </p:spPr>
        <p:txBody>
          <a:bodyPr wrap="none" lIns="0" tIns="0" rIns="0" bIns="0" rtlCol="0" anchor="t"/>
          <a:lstStyle/>
          <a:p>
            <a:pPr marL="0" indent="0" algn="l">
              <a:lnSpc>
                <a:spcPts val="2400"/>
              </a:lnSpc>
              <a:buNone/>
            </a:pPr>
            <a:r>
              <a:rPr lang="en-US" sz="1950" dirty="0">
                <a:solidFill>
                  <a:srgbClr val="FAEBEB"/>
                </a:solidFill>
                <a:latin typeface="Dela Gothic One" pitchFamily="34" charset="0"/>
                <a:ea typeface="Dela Gothic One" pitchFamily="34" charset="-122"/>
                <a:cs typeface="Dela Gothic One" pitchFamily="34" charset="-120"/>
              </a:rPr>
              <a:t>Why Expand to These Verticals?</a:t>
            </a:r>
            <a:endParaRPr lang="en-US" sz="1950" dirty="0"/>
          </a:p>
        </p:txBody>
      </p:sp>
      <p:sp>
        <p:nvSpPr>
          <p:cNvPr id="5" name="Shape 3"/>
          <p:cNvSpPr/>
          <p:nvPr/>
        </p:nvSpPr>
        <p:spPr>
          <a:xfrm>
            <a:off x="412313" y="2269212"/>
            <a:ext cx="4523423" cy="907494"/>
          </a:xfrm>
          <a:prstGeom prst="roundRect">
            <a:avLst>
              <a:gd name="adj" fmla="val 8061"/>
            </a:avLst>
          </a:prstGeom>
          <a:solidFill>
            <a:srgbClr val="0A0A0A">
              <a:alpha val="95000"/>
            </a:srgbClr>
          </a:solidFill>
          <a:ln w="15240">
            <a:solidFill>
              <a:srgbClr val="8D2424"/>
            </a:solidFill>
            <a:prstDash val="solid"/>
          </a:ln>
        </p:spPr>
      </p:sp>
      <p:sp>
        <p:nvSpPr>
          <p:cNvPr id="6" name="Shape 4"/>
          <p:cNvSpPr/>
          <p:nvPr/>
        </p:nvSpPr>
        <p:spPr>
          <a:xfrm>
            <a:off x="397073" y="2269212"/>
            <a:ext cx="60960" cy="907494"/>
          </a:xfrm>
          <a:prstGeom prst="roundRect">
            <a:avLst>
              <a:gd name="adj" fmla="val 81177"/>
            </a:avLst>
          </a:prstGeom>
          <a:solidFill>
            <a:srgbClr val="C91313"/>
          </a:solidFill>
          <a:ln/>
        </p:spPr>
      </p:sp>
      <p:sp>
        <p:nvSpPr>
          <p:cNvPr id="7" name="Text 5"/>
          <p:cNvSpPr/>
          <p:nvPr/>
        </p:nvSpPr>
        <p:spPr>
          <a:xfrm>
            <a:off x="591026" y="2402205"/>
            <a:ext cx="2305764"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Higher Willingness to Pay</a:t>
            </a:r>
            <a:endParaRPr lang="en-US" sz="1200" dirty="0"/>
          </a:p>
        </p:txBody>
      </p:sp>
      <p:sp>
        <p:nvSpPr>
          <p:cNvPr id="8" name="Text 6"/>
          <p:cNvSpPr/>
          <p:nvPr/>
        </p:nvSpPr>
        <p:spPr>
          <a:xfrm>
            <a:off x="591026" y="2666524"/>
            <a:ext cx="4211717" cy="377190"/>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These sectors often have dedicated budgets for advanced security solutions due to high-value assets, critical infrastructure, or sensitive data.</a:t>
            </a:r>
            <a:endParaRPr lang="en-US" sz="900" dirty="0"/>
          </a:p>
        </p:txBody>
      </p:sp>
      <p:sp>
        <p:nvSpPr>
          <p:cNvPr id="9" name="Shape 7"/>
          <p:cNvSpPr/>
          <p:nvPr/>
        </p:nvSpPr>
        <p:spPr>
          <a:xfrm>
            <a:off x="5053489" y="2269212"/>
            <a:ext cx="4523423" cy="907494"/>
          </a:xfrm>
          <a:prstGeom prst="roundRect">
            <a:avLst>
              <a:gd name="adj" fmla="val 8061"/>
            </a:avLst>
          </a:prstGeom>
          <a:solidFill>
            <a:srgbClr val="0A0A0A">
              <a:alpha val="95000"/>
            </a:srgbClr>
          </a:solidFill>
          <a:ln w="15240">
            <a:solidFill>
              <a:srgbClr val="8D2424"/>
            </a:solidFill>
            <a:prstDash val="solid"/>
          </a:ln>
        </p:spPr>
      </p:sp>
      <p:sp>
        <p:nvSpPr>
          <p:cNvPr id="10" name="Shape 8"/>
          <p:cNvSpPr/>
          <p:nvPr/>
        </p:nvSpPr>
        <p:spPr>
          <a:xfrm>
            <a:off x="5038249" y="2269212"/>
            <a:ext cx="60960" cy="907494"/>
          </a:xfrm>
          <a:prstGeom prst="roundRect">
            <a:avLst>
              <a:gd name="adj" fmla="val 81177"/>
            </a:avLst>
          </a:prstGeom>
          <a:solidFill>
            <a:srgbClr val="C91313"/>
          </a:solidFill>
          <a:ln/>
        </p:spPr>
      </p:sp>
      <p:sp>
        <p:nvSpPr>
          <p:cNvPr id="11" name="Text 9"/>
          <p:cNvSpPr/>
          <p:nvPr/>
        </p:nvSpPr>
        <p:spPr>
          <a:xfrm>
            <a:off x="5232202" y="2402205"/>
            <a:ext cx="2128242"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Regulatory Compliance</a:t>
            </a:r>
            <a:endParaRPr lang="en-US" sz="1200" dirty="0"/>
          </a:p>
        </p:txBody>
      </p:sp>
      <p:sp>
        <p:nvSpPr>
          <p:cNvPr id="12" name="Text 10"/>
          <p:cNvSpPr/>
          <p:nvPr/>
        </p:nvSpPr>
        <p:spPr>
          <a:xfrm>
            <a:off x="5232202" y="2666524"/>
            <a:ext cx="4211717" cy="377190"/>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Industries like healthcare, education, and finance face strict compliance mandates, making robust security a non-negotiable requirement.</a:t>
            </a:r>
            <a:endParaRPr lang="en-US" sz="900" dirty="0"/>
          </a:p>
        </p:txBody>
      </p:sp>
      <p:sp>
        <p:nvSpPr>
          <p:cNvPr id="13" name="Shape 11"/>
          <p:cNvSpPr/>
          <p:nvPr/>
        </p:nvSpPr>
        <p:spPr>
          <a:xfrm>
            <a:off x="9694664" y="2269212"/>
            <a:ext cx="4523423" cy="907494"/>
          </a:xfrm>
          <a:prstGeom prst="roundRect">
            <a:avLst>
              <a:gd name="adj" fmla="val 8061"/>
            </a:avLst>
          </a:prstGeom>
          <a:solidFill>
            <a:srgbClr val="0A0A0A">
              <a:alpha val="95000"/>
            </a:srgbClr>
          </a:solidFill>
          <a:ln w="15240">
            <a:solidFill>
              <a:srgbClr val="8D2424"/>
            </a:solidFill>
            <a:prstDash val="solid"/>
          </a:ln>
        </p:spPr>
      </p:sp>
      <p:sp>
        <p:nvSpPr>
          <p:cNvPr id="14" name="Shape 12"/>
          <p:cNvSpPr/>
          <p:nvPr/>
        </p:nvSpPr>
        <p:spPr>
          <a:xfrm>
            <a:off x="9679424" y="2269212"/>
            <a:ext cx="60960" cy="907494"/>
          </a:xfrm>
          <a:prstGeom prst="roundRect">
            <a:avLst>
              <a:gd name="adj" fmla="val 81177"/>
            </a:avLst>
          </a:prstGeom>
          <a:solidFill>
            <a:srgbClr val="C91313"/>
          </a:solidFill>
          <a:ln/>
        </p:spPr>
      </p:sp>
      <p:sp>
        <p:nvSpPr>
          <p:cNvPr id="15" name="Text 13"/>
          <p:cNvSpPr/>
          <p:nvPr/>
        </p:nvSpPr>
        <p:spPr>
          <a:xfrm>
            <a:off x="9873377" y="2402205"/>
            <a:ext cx="2762369"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New Use Cases &amp; Integrations</a:t>
            </a:r>
            <a:endParaRPr lang="en-US" sz="1200" dirty="0"/>
          </a:p>
        </p:txBody>
      </p:sp>
      <p:sp>
        <p:nvSpPr>
          <p:cNvPr id="16" name="Text 14"/>
          <p:cNvSpPr/>
          <p:nvPr/>
        </p:nvSpPr>
        <p:spPr>
          <a:xfrm>
            <a:off x="9873377" y="2666524"/>
            <a:ext cx="4211717" cy="377190"/>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Diversification unlocks new applications beyond residential, such as access control, asset tracking, and specialized environmental monitoring.</a:t>
            </a:r>
            <a:endParaRPr lang="en-US" sz="900" dirty="0"/>
          </a:p>
        </p:txBody>
      </p:sp>
      <p:sp>
        <p:nvSpPr>
          <p:cNvPr id="17" name="Text 15"/>
          <p:cNvSpPr/>
          <p:nvPr/>
        </p:nvSpPr>
        <p:spPr>
          <a:xfrm>
            <a:off x="412313" y="3353395"/>
            <a:ext cx="4346615" cy="309920"/>
          </a:xfrm>
          <a:prstGeom prst="rect">
            <a:avLst/>
          </a:prstGeom>
          <a:noFill/>
          <a:ln/>
        </p:spPr>
        <p:txBody>
          <a:bodyPr wrap="none" lIns="0" tIns="0" rIns="0" bIns="0" rtlCol="0" anchor="t"/>
          <a:lstStyle/>
          <a:p>
            <a:pPr marL="0" indent="0" algn="l">
              <a:lnSpc>
                <a:spcPts val="2400"/>
              </a:lnSpc>
              <a:buNone/>
            </a:pPr>
            <a:r>
              <a:rPr lang="en-US" sz="1950" dirty="0">
                <a:solidFill>
                  <a:srgbClr val="FAEBEB"/>
                </a:solidFill>
                <a:latin typeface="Dela Gothic One" pitchFamily="34" charset="0"/>
                <a:ea typeface="Dela Gothic One" pitchFamily="34" charset="-122"/>
                <a:cs typeface="Dela Gothic One" pitchFamily="34" charset="-120"/>
              </a:rPr>
              <a:t>Targeting High-Risk Verticals</a:t>
            </a:r>
            <a:endParaRPr lang="en-US" sz="1950" dirty="0"/>
          </a:p>
        </p:txBody>
      </p:sp>
      <p:pic>
        <p:nvPicPr>
          <p:cNvPr id="1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313" y="3840004"/>
            <a:ext cx="294442" cy="294442"/>
          </a:xfrm>
          <a:prstGeom prst="rect">
            <a:avLst/>
          </a:prstGeom>
        </p:spPr>
      </p:pic>
      <p:sp>
        <p:nvSpPr>
          <p:cNvPr id="19" name="Text 16"/>
          <p:cNvSpPr/>
          <p:nvPr/>
        </p:nvSpPr>
        <p:spPr>
          <a:xfrm>
            <a:off x="412313" y="4281607"/>
            <a:ext cx="1550194"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Hospitality</a:t>
            </a:r>
            <a:endParaRPr lang="en-US" sz="1200" dirty="0"/>
          </a:p>
        </p:txBody>
      </p:sp>
      <p:sp>
        <p:nvSpPr>
          <p:cNvPr id="20" name="Text 17"/>
          <p:cNvSpPr/>
          <p:nvPr/>
        </p:nvSpPr>
        <p:spPr>
          <a:xfrm>
            <a:off x="412313" y="4545925"/>
            <a:ext cx="6829306"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Ensuring guest safety, property protection, and monitoring public areas in hotels, resorts, and convention centers.</a:t>
            </a:r>
            <a:endParaRPr lang="en-US" sz="900" dirty="0"/>
          </a:p>
        </p:txBody>
      </p:sp>
      <p:pic>
        <p:nvPicPr>
          <p:cNvPr id="2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8781" y="3840004"/>
            <a:ext cx="294442" cy="294442"/>
          </a:xfrm>
          <a:prstGeom prst="rect">
            <a:avLst/>
          </a:prstGeom>
        </p:spPr>
      </p:pic>
      <p:sp>
        <p:nvSpPr>
          <p:cNvPr id="22" name="Text 18"/>
          <p:cNvSpPr/>
          <p:nvPr/>
        </p:nvSpPr>
        <p:spPr>
          <a:xfrm>
            <a:off x="7388781" y="4281607"/>
            <a:ext cx="2183725"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Warehouses &amp; Logistics</a:t>
            </a:r>
            <a:endParaRPr lang="en-US" sz="1200" dirty="0"/>
          </a:p>
        </p:txBody>
      </p:sp>
      <p:sp>
        <p:nvSpPr>
          <p:cNvPr id="23" name="Text 19"/>
          <p:cNvSpPr/>
          <p:nvPr/>
        </p:nvSpPr>
        <p:spPr>
          <a:xfrm>
            <a:off x="7388781" y="4545925"/>
            <a:ext cx="6829306"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Preventing theft, securing inventory, and monitoring large perimeters in storage facilities and distribution hubs.</a:t>
            </a:r>
            <a:endParaRPr lang="en-US" sz="900" dirty="0"/>
          </a:p>
        </p:txBody>
      </p:sp>
      <p:pic>
        <p:nvPicPr>
          <p:cNvPr id="2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313" y="4970145"/>
            <a:ext cx="294442" cy="294442"/>
          </a:xfrm>
          <a:prstGeom prst="rect">
            <a:avLst/>
          </a:prstGeom>
        </p:spPr>
      </p:pic>
      <p:sp>
        <p:nvSpPr>
          <p:cNvPr id="25" name="Text 20"/>
          <p:cNvSpPr/>
          <p:nvPr/>
        </p:nvSpPr>
        <p:spPr>
          <a:xfrm>
            <a:off x="412313" y="5411748"/>
            <a:ext cx="2231827"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Educational Institutions</a:t>
            </a:r>
            <a:endParaRPr lang="en-US" sz="1200" dirty="0"/>
          </a:p>
        </p:txBody>
      </p:sp>
      <p:sp>
        <p:nvSpPr>
          <p:cNvPr id="26" name="Text 21"/>
          <p:cNvSpPr/>
          <p:nvPr/>
        </p:nvSpPr>
        <p:spPr>
          <a:xfrm>
            <a:off x="412313" y="5676067"/>
            <a:ext cx="6829306"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Enhancing campus safety for students and staff, securing valuable equipment, and managing access to facilities.</a:t>
            </a:r>
            <a:endParaRPr lang="en-US" sz="900" dirty="0"/>
          </a:p>
        </p:txBody>
      </p:sp>
      <p:pic>
        <p:nvPicPr>
          <p:cNvPr id="2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8781" y="4970145"/>
            <a:ext cx="294442" cy="294442"/>
          </a:xfrm>
          <a:prstGeom prst="rect">
            <a:avLst/>
          </a:prstGeom>
        </p:spPr>
      </p:pic>
      <p:sp>
        <p:nvSpPr>
          <p:cNvPr id="28" name="Text 22"/>
          <p:cNvSpPr/>
          <p:nvPr/>
        </p:nvSpPr>
        <p:spPr>
          <a:xfrm>
            <a:off x="7388781" y="5411748"/>
            <a:ext cx="1550194"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Retail Malls</a:t>
            </a:r>
            <a:endParaRPr lang="en-US" sz="1200" dirty="0"/>
          </a:p>
        </p:txBody>
      </p:sp>
      <p:sp>
        <p:nvSpPr>
          <p:cNvPr id="29" name="Text 23"/>
          <p:cNvSpPr/>
          <p:nvPr/>
        </p:nvSpPr>
        <p:spPr>
          <a:xfrm>
            <a:off x="7388781" y="5676067"/>
            <a:ext cx="6829306"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Deterring shoplifting, managing crowd flow, and providing rapid response capabilities in commercial complexes.</a:t>
            </a:r>
            <a:endParaRPr lang="en-US" sz="900" dirty="0"/>
          </a:p>
        </p:txBody>
      </p:sp>
      <p:sp>
        <p:nvSpPr>
          <p:cNvPr id="30" name="Text 24"/>
          <p:cNvSpPr/>
          <p:nvPr/>
        </p:nvSpPr>
        <p:spPr>
          <a:xfrm>
            <a:off x="412313" y="6041350"/>
            <a:ext cx="6533793" cy="309920"/>
          </a:xfrm>
          <a:prstGeom prst="rect">
            <a:avLst/>
          </a:prstGeom>
          <a:noFill/>
          <a:ln/>
        </p:spPr>
        <p:txBody>
          <a:bodyPr wrap="none" lIns="0" tIns="0" rIns="0" bIns="0" rtlCol="0" anchor="t"/>
          <a:lstStyle/>
          <a:p>
            <a:pPr marL="0" indent="0" algn="l">
              <a:lnSpc>
                <a:spcPts val="2400"/>
              </a:lnSpc>
              <a:buNone/>
            </a:pPr>
            <a:r>
              <a:rPr lang="en-US" sz="1950" dirty="0">
                <a:solidFill>
                  <a:srgbClr val="FAEBEB"/>
                </a:solidFill>
                <a:latin typeface="Dela Gothic One" pitchFamily="34" charset="0"/>
                <a:ea typeface="Dela Gothic One" pitchFamily="34" charset="-122"/>
                <a:cs typeface="Dela Gothic One" pitchFamily="34" charset="-120"/>
              </a:rPr>
              <a:t>Enhancing AgniShakti: Product Development</a:t>
            </a:r>
            <a:endParaRPr lang="en-US" sz="1950" dirty="0"/>
          </a:p>
        </p:txBody>
      </p:sp>
      <p:sp>
        <p:nvSpPr>
          <p:cNvPr id="31" name="Shape 25"/>
          <p:cNvSpPr/>
          <p:nvPr/>
        </p:nvSpPr>
        <p:spPr>
          <a:xfrm>
            <a:off x="412313" y="6527959"/>
            <a:ext cx="6843951" cy="907494"/>
          </a:xfrm>
          <a:prstGeom prst="roundRect">
            <a:avLst>
              <a:gd name="adj" fmla="val 5453"/>
            </a:avLst>
          </a:prstGeom>
          <a:solidFill>
            <a:srgbClr val="0A0A0A">
              <a:alpha val="95000"/>
            </a:srgbClr>
          </a:solidFill>
          <a:ln w="15240">
            <a:solidFill>
              <a:srgbClr val="8D2424"/>
            </a:solidFill>
            <a:prstDash val="solid"/>
          </a:ln>
        </p:spPr>
      </p:sp>
      <p:sp>
        <p:nvSpPr>
          <p:cNvPr id="32" name="Text 26"/>
          <p:cNvSpPr/>
          <p:nvPr/>
        </p:nvSpPr>
        <p:spPr>
          <a:xfrm>
            <a:off x="545306" y="6660952"/>
            <a:ext cx="2287429"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Advanced Alert Systems</a:t>
            </a:r>
            <a:endParaRPr lang="en-US" sz="1200" dirty="0"/>
          </a:p>
        </p:txBody>
      </p:sp>
      <p:sp>
        <p:nvSpPr>
          <p:cNvPr id="33" name="Text 27"/>
          <p:cNvSpPr/>
          <p:nvPr/>
        </p:nvSpPr>
        <p:spPr>
          <a:xfrm>
            <a:off x="545306" y="6925270"/>
            <a:ext cx="6577965" cy="188595"/>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Integration of real-time SMS and WhatsApp alerts for immediate incident notifications, improving response times.</a:t>
            </a:r>
            <a:endParaRPr lang="en-US" sz="900" dirty="0"/>
          </a:p>
        </p:txBody>
      </p:sp>
      <p:sp>
        <p:nvSpPr>
          <p:cNvPr id="34" name="Shape 28"/>
          <p:cNvSpPr/>
          <p:nvPr/>
        </p:nvSpPr>
        <p:spPr>
          <a:xfrm>
            <a:off x="7374017" y="6527959"/>
            <a:ext cx="6844070" cy="907494"/>
          </a:xfrm>
          <a:prstGeom prst="roundRect">
            <a:avLst>
              <a:gd name="adj" fmla="val 5453"/>
            </a:avLst>
          </a:prstGeom>
          <a:solidFill>
            <a:srgbClr val="0A0A0A">
              <a:alpha val="95000"/>
            </a:srgbClr>
          </a:solidFill>
          <a:ln w="15240">
            <a:solidFill>
              <a:srgbClr val="8D2424"/>
            </a:solidFill>
            <a:prstDash val="solid"/>
          </a:ln>
        </p:spPr>
      </p:sp>
      <p:sp>
        <p:nvSpPr>
          <p:cNvPr id="35" name="Text 29"/>
          <p:cNvSpPr/>
          <p:nvPr/>
        </p:nvSpPr>
        <p:spPr>
          <a:xfrm>
            <a:off x="7507010" y="6660952"/>
            <a:ext cx="2290048" cy="193715"/>
          </a:xfrm>
          <a:prstGeom prst="rect">
            <a:avLst/>
          </a:prstGeom>
          <a:noFill/>
          <a:ln/>
        </p:spPr>
        <p:txBody>
          <a:bodyPr wrap="none" lIns="0" tIns="0" rIns="0" bIns="0" rtlCol="0" anchor="t"/>
          <a:lstStyle/>
          <a:p>
            <a:pPr marL="0" indent="0" algn="l">
              <a:lnSpc>
                <a:spcPts val="1500"/>
              </a:lnSpc>
              <a:buNone/>
            </a:pPr>
            <a:r>
              <a:rPr lang="en-US" sz="1200" dirty="0">
                <a:solidFill>
                  <a:srgbClr val="FFE5E5"/>
                </a:solidFill>
                <a:latin typeface="Dela Gothic One" pitchFamily="34" charset="0"/>
                <a:ea typeface="Dela Gothic One" pitchFamily="34" charset="-122"/>
                <a:cs typeface="Dela Gothic One" pitchFamily="34" charset="-120"/>
              </a:rPr>
              <a:t>AgniShakti Pro Features</a:t>
            </a:r>
            <a:endParaRPr lang="en-US" sz="1200" dirty="0"/>
          </a:p>
        </p:txBody>
      </p:sp>
      <p:sp>
        <p:nvSpPr>
          <p:cNvPr id="36" name="Text 30"/>
          <p:cNvSpPr/>
          <p:nvPr/>
        </p:nvSpPr>
        <p:spPr>
          <a:xfrm>
            <a:off x="7507010" y="6925270"/>
            <a:ext cx="6578084" cy="377190"/>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Developing specialized features such as advanced analytics, customizable reporting, and third-party system integrations tailored for enterprise clients.</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1007" y="546854"/>
            <a:ext cx="10901124" cy="414457"/>
          </a:xfrm>
          <a:prstGeom prst="rect">
            <a:avLst/>
          </a:prstGeom>
          <a:noFill/>
          <a:ln/>
        </p:spPr>
        <p:txBody>
          <a:bodyPr wrap="none" lIns="0" tIns="0" rIns="0" bIns="0" rtlCol="0" anchor="t"/>
          <a:lstStyle/>
          <a:p>
            <a:pPr marL="0" indent="0" algn="l">
              <a:lnSpc>
                <a:spcPts val="3250"/>
              </a:lnSpc>
              <a:buNone/>
            </a:pPr>
            <a:r>
              <a:rPr lang="en-US" sz="2600" dirty="0">
                <a:solidFill>
                  <a:srgbClr val="FAEBEB"/>
                </a:solidFill>
                <a:latin typeface="Dela Gothic One" pitchFamily="34" charset="0"/>
                <a:ea typeface="Dela Gothic One" pitchFamily="34" charset="-122"/>
                <a:cs typeface="Dela Gothic One" pitchFamily="34" charset="-120"/>
              </a:rPr>
              <a:t>Phase 3: Geographic &amp; Platform Scaling (Months 24-36)</a:t>
            </a:r>
            <a:endParaRPr lang="en-US" sz="2600" dirty="0"/>
          </a:p>
        </p:txBody>
      </p:sp>
      <p:sp>
        <p:nvSpPr>
          <p:cNvPr id="3" name="Text 1"/>
          <p:cNvSpPr/>
          <p:nvPr/>
        </p:nvSpPr>
        <p:spPr>
          <a:xfrm>
            <a:off x="441007" y="1213247"/>
            <a:ext cx="13748385" cy="201454"/>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In Phase 3, we shift our focus to global markets and critical public infrastructure, aiming for exponential growth by leveraging our proven technology and expanding our "Safety-as-a-Service" platform.</a:t>
            </a:r>
            <a:endParaRPr lang="en-US" sz="950" dirty="0"/>
          </a:p>
        </p:txBody>
      </p:sp>
      <p:sp>
        <p:nvSpPr>
          <p:cNvPr id="4" name="Text 2"/>
          <p:cNvSpPr/>
          <p:nvPr/>
        </p:nvSpPr>
        <p:spPr>
          <a:xfrm>
            <a:off x="441007" y="1603653"/>
            <a:ext cx="5662374" cy="331589"/>
          </a:xfrm>
          <a:prstGeom prst="rect">
            <a:avLst/>
          </a:prstGeom>
          <a:noFill/>
          <a:ln/>
        </p:spPr>
        <p:txBody>
          <a:bodyPr wrap="none" lIns="0" tIns="0" rIns="0" bIns="0" rtlCol="0" anchor="t"/>
          <a:lstStyle/>
          <a:p>
            <a:pPr marL="0" indent="0" algn="l">
              <a:lnSpc>
                <a:spcPts val="2600"/>
              </a:lnSpc>
              <a:buNone/>
            </a:pPr>
            <a:r>
              <a:rPr lang="en-US" sz="2050" dirty="0">
                <a:solidFill>
                  <a:srgbClr val="FAEBEB"/>
                </a:solidFill>
                <a:latin typeface="Dela Gothic One" pitchFamily="34" charset="0"/>
                <a:ea typeface="Dela Gothic One" pitchFamily="34" charset="-122"/>
                <a:cs typeface="Dela Gothic One" pitchFamily="34" charset="-120"/>
              </a:rPr>
              <a:t>Why Target Global &amp; Public Sectors?</a:t>
            </a:r>
            <a:endParaRPr lang="en-US" sz="2050" dirty="0"/>
          </a:p>
        </p:txBody>
      </p:sp>
      <p:sp>
        <p:nvSpPr>
          <p:cNvPr id="5" name="Shape 3"/>
          <p:cNvSpPr/>
          <p:nvPr/>
        </p:nvSpPr>
        <p:spPr>
          <a:xfrm>
            <a:off x="441007" y="2124194"/>
            <a:ext cx="4498777" cy="968097"/>
          </a:xfrm>
          <a:prstGeom prst="roundRect">
            <a:avLst>
              <a:gd name="adj" fmla="val 7556"/>
            </a:avLst>
          </a:prstGeom>
          <a:solidFill>
            <a:srgbClr val="0A0A0A">
              <a:alpha val="95000"/>
            </a:srgbClr>
          </a:solidFill>
          <a:ln w="15240">
            <a:solidFill>
              <a:srgbClr val="8D2424"/>
            </a:solidFill>
            <a:prstDash val="solid"/>
          </a:ln>
        </p:spPr>
      </p:sp>
      <p:sp>
        <p:nvSpPr>
          <p:cNvPr id="6" name="Shape 4"/>
          <p:cNvSpPr/>
          <p:nvPr/>
        </p:nvSpPr>
        <p:spPr>
          <a:xfrm>
            <a:off x="425768" y="2124194"/>
            <a:ext cx="60960" cy="968097"/>
          </a:xfrm>
          <a:prstGeom prst="roundRect">
            <a:avLst>
              <a:gd name="adj" fmla="val 86816"/>
            </a:avLst>
          </a:prstGeom>
          <a:solidFill>
            <a:srgbClr val="C91313"/>
          </a:solidFill>
          <a:ln/>
        </p:spPr>
      </p:sp>
      <p:sp>
        <p:nvSpPr>
          <p:cNvPr id="7" name="Text 5"/>
          <p:cNvSpPr/>
          <p:nvPr/>
        </p:nvSpPr>
        <p:spPr>
          <a:xfrm>
            <a:off x="627936" y="2265402"/>
            <a:ext cx="4044196"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Massive Total Addressable Market (TAM)</a:t>
            </a:r>
            <a:endParaRPr lang="en-US" sz="1300" dirty="0"/>
          </a:p>
        </p:txBody>
      </p:sp>
      <p:sp>
        <p:nvSpPr>
          <p:cNvPr id="8" name="Text 6"/>
          <p:cNvSpPr/>
          <p:nvPr/>
        </p:nvSpPr>
        <p:spPr>
          <a:xfrm>
            <a:off x="627936" y="2548176"/>
            <a:ext cx="4170640"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Global security spending on smart solutions for public and commercial spaces represents a multi-billion dollar opportunity.</a:t>
            </a:r>
            <a:endParaRPr lang="en-US" sz="950" dirty="0"/>
          </a:p>
        </p:txBody>
      </p:sp>
      <p:sp>
        <p:nvSpPr>
          <p:cNvPr id="9" name="Shape 7"/>
          <p:cNvSpPr/>
          <p:nvPr/>
        </p:nvSpPr>
        <p:spPr>
          <a:xfrm>
            <a:off x="5065752" y="2124194"/>
            <a:ext cx="4498777" cy="968097"/>
          </a:xfrm>
          <a:prstGeom prst="roundRect">
            <a:avLst>
              <a:gd name="adj" fmla="val 7556"/>
            </a:avLst>
          </a:prstGeom>
          <a:solidFill>
            <a:srgbClr val="0A0A0A">
              <a:alpha val="95000"/>
            </a:srgbClr>
          </a:solidFill>
          <a:ln w="15240">
            <a:solidFill>
              <a:srgbClr val="8D2424"/>
            </a:solidFill>
            <a:prstDash val="solid"/>
          </a:ln>
        </p:spPr>
      </p:sp>
      <p:sp>
        <p:nvSpPr>
          <p:cNvPr id="10" name="Shape 8"/>
          <p:cNvSpPr/>
          <p:nvPr/>
        </p:nvSpPr>
        <p:spPr>
          <a:xfrm>
            <a:off x="5050512" y="2124194"/>
            <a:ext cx="60960" cy="968097"/>
          </a:xfrm>
          <a:prstGeom prst="roundRect">
            <a:avLst>
              <a:gd name="adj" fmla="val 86816"/>
            </a:avLst>
          </a:prstGeom>
          <a:solidFill>
            <a:srgbClr val="C91313"/>
          </a:solidFill>
          <a:ln/>
        </p:spPr>
      </p:sp>
      <p:sp>
        <p:nvSpPr>
          <p:cNvPr id="11" name="Text 9"/>
          <p:cNvSpPr/>
          <p:nvPr/>
        </p:nvSpPr>
        <p:spPr>
          <a:xfrm>
            <a:off x="5252680" y="2265402"/>
            <a:ext cx="2297192"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First-Mover Advantage</a:t>
            </a:r>
            <a:endParaRPr lang="en-US" sz="1300" dirty="0"/>
          </a:p>
        </p:txBody>
      </p:sp>
      <p:sp>
        <p:nvSpPr>
          <p:cNvPr id="12" name="Text 10"/>
          <p:cNvSpPr/>
          <p:nvPr/>
        </p:nvSpPr>
        <p:spPr>
          <a:xfrm>
            <a:off x="5252680" y="2548176"/>
            <a:ext cx="4170640"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Entering emerging markets and specialized public sectors early allows us to establish dominance and build strong relationships.</a:t>
            </a:r>
            <a:endParaRPr lang="en-US" sz="950" dirty="0"/>
          </a:p>
        </p:txBody>
      </p:sp>
      <p:sp>
        <p:nvSpPr>
          <p:cNvPr id="13" name="Shape 11"/>
          <p:cNvSpPr/>
          <p:nvPr/>
        </p:nvSpPr>
        <p:spPr>
          <a:xfrm>
            <a:off x="9690497" y="2124194"/>
            <a:ext cx="4498777" cy="968097"/>
          </a:xfrm>
          <a:prstGeom prst="roundRect">
            <a:avLst>
              <a:gd name="adj" fmla="val 7556"/>
            </a:avLst>
          </a:prstGeom>
          <a:solidFill>
            <a:srgbClr val="0A0A0A">
              <a:alpha val="95000"/>
            </a:srgbClr>
          </a:solidFill>
          <a:ln w="15240">
            <a:solidFill>
              <a:srgbClr val="8D2424"/>
            </a:solidFill>
            <a:prstDash val="solid"/>
          </a:ln>
        </p:spPr>
      </p:sp>
      <p:sp>
        <p:nvSpPr>
          <p:cNvPr id="14" name="Shape 12"/>
          <p:cNvSpPr/>
          <p:nvPr/>
        </p:nvSpPr>
        <p:spPr>
          <a:xfrm>
            <a:off x="9675257" y="2124194"/>
            <a:ext cx="60960" cy="968097"/>
          </a:xfrm>
          <a:prstGeom prst="roundRect">
            <a:avLst>
              <a:gd name="adj" fmla="val 86816"/>
            </a:avLst>
          </a:prstGeom>
          <a:solidFill>
            <a:srgbClr val="C91313"/>
          </a:solidFill>
          <a:ln/>
        </p:spPr>
      </p:sp>
      <p:sp>
        <p:nvSpPr>
          <p:cNvPr id="15" name="Text 13"/>
          <p:cNvSpPr/>
          <p:nvPr/>
        </p:nvSpPr>
        <p:spPr>
          <a:xfrm>
            <a:off x="9877425" y="2265402"/>
            <a:ext cx="3226594"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Significant Public Sector Impact</a:t>
            </a:r>
            <a:endParaRPr lang="en-US" sz="1300" dirty="0"/>
          </a:p>
        </p:txBody>
      </p:sp>
      <p:sp>
        <p:nvSpPr>
          <p:cNvPr id="16" name="Text 14"/>
          <p:cNvSpPr/>
          <p:nvPr/>
        </p:nvSpPr>
        <p:spPr>
          <a:xfrm>
            <a:off x="9877425" y="2548176"/>
            <a:ext cx="4170640"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Contributing to national safety and security initiatives, fostering trust, and establishing AgniShakti as a critical national asset.</a:t>
            </a:r>
            <a:endParaRPr lang="en-US" sz="950" dirty="0"/>
          </a:p>
        </p:txBody>
      </p:sp>
      <p:sp>
        <p:nvSpPr>
          <p:cNvPr id="17" name="Text 15"/>
          <p:cNvSpPr/>
          <p:nvPr/>
        </p:nvSpPr>
        <p:spPr>
          <a:xfrm>
            <a:off x="441007" y="3281243"/>
            <a:ext cx="5802392" cy="331589"/>
          </a:xfrm>
          <a:prstGeom prst="rect">
            <a:avLst/>
          </a:prstGeom>
          <a:noFill/>
          <a:ln/>
        </p:spPr>
        <p:txBody>
          <a:bodyPr wrap="none" lIns="0" tIns="0" rIns="0" bIns="0" rtlCol="0" anchor="t"/>
          <a:lstStyle/>
          <a:p>
            <a:pPr marL="0" indent="0" algn="l">
              <a:lnSpc>
                <a:spcPts val="2600"/>
              </a:lnSpc>
              <a:buNone/>
            </a:pPr>
            <a:r>
              <a:rPr lang="en-US" sz="2050" dirty="0">
                <a:solidFill>
                  <a:srgbClr val="FAEBEB"/>
                </a:solidFill>
                <a:latin typeface="Dela Gothic One" pitchFamily="34" charset="0"/>
                <a:ea typeface="Dela Gothic One" pitchFamily="34" charset="-122"/>
                <a:cs typeface="Dela Gothic One" pitchFamily="34" charset="-120"/>
              </a:rPr>
              <a:t>Public Sector Engagement &amp; Tenders</a:t>
            </a:r>
            <a:endParaRPr lang="en-US" sz="2050" dirty="0"/>
          </a:p>
        </p:txBody>
      </p:sp>
      <p:sp>
        <p:nvSpPr>
          <p:cNvPr id="18" name="Text 16"/>
          <p:cNvSpPr/>
          <p:nvPr/>
        </p:nvSpPr>
        <p:spPr>
          <a:xfrm>
            <a:off x="441007" y="3801785"/>
            <a:ext cx="13748385" cy="201454"/>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We will actively pursue government tenders for critical infrastructure and public buildings, tailoring our solutions to meet specific national security and safety mandates.</a:t>
            </a:r>
            <a:endParaRPr lang="en-US" sz="950" dirty="0"/>
          </a:p>
        </p:txBody>
      </p:sp>
      <p:sp>
        <p:nvSpPr>
          <p:cNvPr id="19" name="Shape 17"/>
          <p:cNvSpPr/>
          <p:nvPr/>
        </p:nvSpPr>
        <p:spPr>
          <a:xfrm>
            <a:off x="441007" y="4144923"/>
            <a:ext cx="6811208" cy="952857"/>
          </a:xfrm>
          <a:prstGeom prst="roundRect">
            <a:avLst>
              <a:gd name="adj" fmla="val 5554"/>
            </a:avLst>
          </a:prstGeom>
          <a:solidFill>
            <a:srgbClr val="740B0B"/>
          </a:solidFill>
          <a:ln w="7620">
            <a:solidFill>
              <a:srgbClr val="8D2424"/>
            </a:solidFill>
            <a:prstDash val="solid"/>
          </a:ln>
        </p:spPr>
      </p:sp>
      <p:sp>
        <p:nvSpPr>
          <p:cNvPr id="20" name="Text 18"/>
          <p:cNvSpPr/>
          <p:nvPr/>
        </p:nvSpPr>
        <p:spPr>
          <a:xfrm>
            <a:off x="574596" y="4278511"/>
            <a:ext cx="2150269"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Government Buildings</a:t>
            </a:r>
            <a:endParaRPr lang="en-US" sz="1300" dirty="0"/>
          </a:p>
        </p:txBody>
      </p:sp>
      <p:sp>
        <p:nvSpPr>
          <p:cNvPr id="21" name="Text 19"/>
          <p:cNvSpPr/>
          <p:nvPr/>
        </p:nvSpPr>
        <p:spPr>
          <a:xfrm>
            <a:off x="574596" y="4561284"/>
            <a:ext cx="6544032"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Securing administrative offices, parliamentary buildings, and other high-security government facilities with integrated threat detection.</a:t>
            </a:r>
            <a:endParaRPr lang="en-US" sz="950" dirty="0"/>
          </a:p>
        </p:txBody>
      </p:sp>
      <p:sp>
        <p:nvSpPr>
          <p:cNvPr id="22" name="Shape 20"/>
          <p:cNvSpPr/>
          <p:nvPr/>
        </p:nvSpPr>
        <p:spPr>
          <a:xfrm>
            <a:off x="7378184" y="4144923"/>
            <a:ext cx="6811208" cy="952857"/>
          </a:xfrm>
          <a:prstGeom prst="roundRect">
            <a:avLst>
              <a:gd name="adj" fmla="val 5554"/>
            </a:avLst>
          </a:prstGeom>
          <a:solidFill>
            <a:srgbClr val="740B0B"/>
          </a:solidFill>
          <a:ln w="7620">
            <a:solidFill>
              <a:srgbClr val="8D2424"/>
            </a:solidFill>
            <a:prstDash val="solid"/>
          </a:ln>
        </p:spPr>
      </p:sp>
      <p:sp>
        <p:nvSpPr>
          <p:cNvPr id="23" name="Text 21"/>
          <p:cNvSpPr/>
          <p:nvPr/>
        </p:nvSpPr>
        <p:spPr>
          <a:xfrm>
            <a:off x="7511772" y="4278511"/>
            <a:ext cx="2711291"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Public Transportation Hubs</a:t>
            </a:r>
            <a:endParaRPr lang="en-US" sz="1300" dirty="0"/>
          </a:p>
        </p:txBody>
      </p:sp>
      <p:sp>
        <p:nvSpPr>
          <p:cNvPr id="24" name="Text 22"/>
          <p:cNvSpPr/>
          <p:nvPr/>
        </p:nvSpPr>
        <p:spPr>
          <a:xfrm>
            <a:off x="7511772" y="4561284"/>
            <a:ext cx="6544032"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Implementing safety solutions in airports, railway stations, and bus terminals to enhance passenger security and operational resilience.</a:t>
            </a:r>
            <a:endParaRPr lang="en-US" sz="950" dirty="0"/>
          </a:p>
        </p:txBody>
      </p:sp>
      <p:sp>
        <p:nvSpPr>
          <p:cNvPr id="25" name="Text 23"/>
          <p:cNvSpPr/>
          <p:nvPr/>
        </p:nvSpPr>
        <p:spPr>
          <a:xfrm>
            <a:off x="441007" y="5286732"/>
            <a:ext cx="7711202" cy="331589"/>
          </a:xfrm>
          <a:prstGeom prst="rect">
            <a:avLst/>
          </a:prstGeom>
          <a:noFill/>
          <a:ln/>
        </p:spPr>
        <p:txBody>
          <a:bodyPr wrap="none" lIns="0" tIns="0" rIns="0" bIns="0" rtlCol="0" anchor="t"/>
          <a:lstStyle/>
          <a:p>
            <a:pPr marL="0" indent="0" algn="l">
              <a:lnSpc>
                <a:spcPts val="2600"/>
              </a:lnSpc>
              <a:buNone/>
            </a:pPr>
            <a:r>
              <a:rPr lang="en-US" sz="2050" dirty="0">
                <a:solidFill>
                  <a:srgbClr val="FAEBEB"/>
                </a:solidFill>
                <a:latin typeface="Dela Gothic One" pitchFamily="34" charset="0"/>
                <a:ea typeface="Dela Gothic One" pitchFamily="34" charset="-122"/>
                <a:cs typeface="Dela Gothic One" pitchFamily="34" charset="-120"/>
              </a:rPr>
              <a:t>Platform Innovation: Safety-as-a-Service (SaaS)</a:t>
            </a:r>
            <a:endParaRPr lang="en-US" sz="2050" dirty="0"/>
          </a:p>
        </p:txBody>
      </p:sp>
      <p:sp>
        <p:nvSpPr>
          <p:cNvPr id="26" name="Text 24"/>
          <p:cNvSpPr/>
          <p:nvPr/>
        </p:nvSpPr>
        <p:spPr>
          <a:xfrm>
            <a:off x="441007" y="5807273"/>
            <a:ext cx="13748385" cy="201454"/>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Evolving AgniShakti into a comprehensive SaaS platform offering multi-hazard detection and proactive risk management for enterprise and public sector clients.</a:t>
            </a:r>
            <a:endParaRPr lang="en-US" sz="950" dirty="0"/>
          </a:p>
        </p:txBody>
      </p:sp>
      <p:sp>
        <p:nvSpPr>
          <p:cNvPr id="27" name="Shape 25"/>
          <p:cNvSpPr/>
          <p:nvPr/>
        </p:nvSpPr>
        <p:spPr>
          <a:xfrm>
            <a:off x="441007" y="6339364"/>
            <a:ext cx="4498777" cy="1343263"/>
          </a:xfrm>
          <a:prstGeom prst="roundRect">
            <a:avLst>
              <a:gd name="adj" fmla="val 5446"/>
            </a:avLst>
          </a:prstGeom>
          <a:solidFill>
            <a:srgbClr val="0A0A0A">
              <a:alpha val="95000"/>
            </a:srgbClr>
          </a:solidFill>
          <a:ln/>
        </p:spPr>
      </p:sp>
      <p:sp>
        <p:nvSpPr>
          <p:cNvPr id="28" name="Shape 26"/>
          <p:cNvSpPr/>
          <p:nvPr/>
        </p:nvSpPr>
        <p:spPr>
          <a:xfrm>
            <a:off x="441007" y="6324124"/>
            <a:ext cx="4498777" cy="60960"/>
          </a:xfrm>
          <a:prstGeom prst="roundRect">
            <a:avLst>
              <a:gd name="adj" fmla="val 86816"/>
            </a:avLst>
          </a:prstGeom>
          <a:solidFill>
            <a:srgbClr val="C91313"/>
          </a:solidFill>
          <a:ln/>
        </p:spPr>
      </p:sp>
      <p:sp>
        <p:nvSpPr>
          <p:cNvPr id="29" name="Shape 27"/>
          <p:cNvSpPr/>
          <p:nvPr/>
        </p:nvSpPr>
        <p:spPr>
          <a:xfrm>
            <a:off x="2501384" y="6150412"/>
            <a:ext cx="377904" cy="377904"/>
          </a:xfrm>
          <a:prstGeom prst="roundRect">
            <a:avLst>
              <a:gd name="adj" fmla="val 241966"/>
            </a:avLst>
          </a:prstGeom>
          <a:solidFill>
            <a:srgbClr val="C91313"/>
          </a:solidFill>
          <a:ln/>
        </p:spPr>
      </p:sp>
      <p:pic>
        <p:nvPicPr>
          <p:cNvPr id="3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4732" y="6263759"/>
            <a:ext cx="151090" cy="151090"/>
          </a:xfrm>
          <a:prstGeom prst="rect">
            <a:avLst/>
          </a:prstGeom>
        </p:spPr>
      </p:pic>
      <p:sp>
        <p:nvSpPr>
          <p:cNvPr id="31" name="Text 28"/>
          <p:cNvSpPr/>
          <p:nvPr/>
        </p:nvSpPr>
        <p:spPr>
          <a:xfrm>
            <a:off x="582216" y="6654284"/>
            <a:ext cx="2597587"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Cloud-Native Architecture</a:t>
            </a:r>
            <a:endParaRPr lang="en-US" sz="1300" dirty="0"/>
          </a:p>
        </p:txBody>
      </p:sp>
      <p:sp>
        <p:nvSpPr>
          <p:cNvPr id="32" name="Text 29"/>
          <p:cNvSpPr/>
          <p:nvPr/>
        </p:nvSpPr>
        <p:spPr>
          <a:xfrm>
            <a:off x="582216" y="6937058"/>
            <a:ext cx="4216360"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Scalable, secure, and easily deployable platform for seamless integration and remote management across diverse environments.</a:t>
            </a:r>
            <a:endParaRPr lang="en-US" sz="950" dirty="0"/>
          </a:p>
        </p:txBody>
      </p:sp>
      <p:sp>
        <p:nvSpPr>
          <p:cNvPr id="33" name="Shape 30"/>
          <p:cNvSpPr/>
          <p:nvPr/>
        </p:nvSpPr>
        <p:spPr>
          <a:xfrm>
            <a:off x="5065752" y="6339364"/>
            <a:ext cx="4498777" cy="1343263"/>
          </a:xfrm>
          <a:prstGeom prst="roundRect">
            <a:avLst>
              <a:gd name="adj" fmla="val 5446"/>
            </a:avLst>
          </a:prstGeom>
          <a:solidFill>
            <a:srgbClr val="0A0A0A">
              <a:alpha val="95000"/>
            </a:srgbClr>
          </a:solidFill>
          <a:ln/>
        </p:spPr>
      </p:sp>
      <p:sp>
        <p:nvSpPr>
          <p:cNvPr id="34" name="Shape 31"/>
          <p:cNvSpPr/>
          <p:nvPr/>
        </p:nvSpPr>
        <p:spPr>
          <a:xfrm>
            <a:off x="5065752" y="6324124"/>
            <a:ext cx="4498777" cy="60960"/>
          </a:xfrm>
          <a:prstGeom prst="roundRect">
            <a:avLst>
              <a:gd name="adj" fmla="val 86816"/>
            </a:avLst>
          </a:prstGeom>
          <a:solidFill>
            <a:srgbClr val="C91313"/>
          </a:solidFill>
          <a:ln/>
        </p:spPr>
      </p:sp>
      <p:sp>
        <p:nvSpPr>
          <p:cNvPr id="35" name="Shape 32"/>
          <p:cNvSpPr/>
          <p:nvPr/>
        </p:nvSpPr>
        <p:spPr>
          <a:xfrm>
            <a:off x="7126129" y="6150412"/>
            <a:ext cx="377904" cy="377904"/>
          </a:xfrm>
          <a:prstGeom prst="roundRect">
            <a:avLst>
              <a:gd name="adj" fmla="val 241966"/>
            </a:avLst>
          </a:prstGeom>
          <a:solidFill>
            <a:srgbClr val="C91313"/>
          </a:solidFill>
          <a:ln/>
        </p:spPr>
      </p:sp>
      <p:pic>
        <p:nvPicPr>
          <p:cNvPr id="3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9476" y="6263759"/>
            <a:ext cx="151090" cy="151090"/>
          </a:xfrm>
          <a:prstGeom prst="rect">
            <a:avLst/>
          </a:prstGeom>
        </p:spPr>
      </p:pic>
      <p:sp>
        <p:nvSpPr>
          <p:cNvPr id="37" name="Text 33"/>
          <p:cNvSpPr/>
          <p:nvPr/>
        </p:nvSpPr>
        <p:spPr>
          <a:xfrm>
            <a:off x="5206960" y="6654284"/>
            <a:ext cx="2297430"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Multi-Hazard Detection</a:t>
            </a:r>
            <a:endParaRPr lang="en-US" sz="1300" dirty="0"/>
          </a:p>
        </p:txBody>
      </p:sp>
      <p:sp>
        <p:nvSpPr>
          <p:cNvPr id="38" name="Text 34"/>
          <p:cNvSpPr/>
          <p:nvPr/>
        </p:nvSpPr>
        <p:spPr>
          <a:xfrm>
            <a:off x="5206960" y="6937058"/>
            <a:ext cx="4216360" cy="604361"/>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Expanding detection capabilities beyond fire to include gas leaks, chemical spills, structural integrity issues, and other environmental threats.</a:t>
            </a:r>
            <a:endParaRPr lang="en-US" sz="950" dirty="0"/>
          </a:p>
        </p:txBody>
      </p:sp>
      <p:sp>
        <p:nvSpPr>
          <p:cNvPr id="39" name="Shape 35"/>
          <p:cNvSpPr/>
          <p:nvPr/>
        </p:nvSpPr>
        <p:spPr>
          <a:xfrm>
            <a:off x="9690497" y="6339364"/>
            <a:ext cx="4498777" cy="1343263"/>
          </a:xfrm>
          <a:prstGeom prst="roundRect">
            <a:avLst>
              <a:gd name="adj" fmla="val 5446"/>
            </a:avLst>
          </a:prstGeom>
          <a:solidFill>
            <a:srgbClr val="0A0A0A">
              <a:alpha val="95000"/>
            </a:srgbClr>
          </a:solidFill>
          <a:ln/>
        </p:spPr>
      </p:sp>
      <p:sp>
        <p:nvSpPr>
          <p:cNvPr id="40" name="Shape 36"/>
          <p:cNvSpPr/>
          <p:nvPr/>
        </p:nvSpPr>
        <p:spPr>
          <a:xfrm>
            <a:off x="9690497" y="6324124"/>
            <a:ext cx="4498777" cy="60960"/>
          </a:xfrm>
          <a:prstGeom prst="roundRect">
            <a:avLst>
              <a:gd name="adj" fmla="val 86816"/>
            </a:avLst>
          </a:prstGeom>
          <a:solidFill>
            <a:srgbClr val="C91313"/>
          </a:solidFill>
          <a:ln/>
        </p:spPr>
      </p:sp>
      <p:sp>
        <p:nvSpPr>
          <p:cNvPr id="41" name="Shape 37"/>
          <p:cNvSpPr/>
          <p:nvPr/>
        </p:nvSpPr>
        <p:spPr>
          <a:xfrm>
            <a:off x="11750873" y="6150412"/>
            <a:ext cx="377904" cy="377904"/>
          </a:xfrm>
          <a:prstGeom prst="roundRect">
            <a:avLst>
              <a:gd name="adj" fmla="val 241966"/>
            </a:avLst>
          </a:prstGeom>
          <a:solidFill>
            <a:srgbClr val="C91313"/>
          </a:solidFill>
          <a:ln/>
        </p:spPr>
      </p:sp>
      <p:pic>
        <p:nvPicPr>
          <p:cNvPr id="4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64221" y="6263759"/>
            <a:ext cx="151090" cy="151090"/>
          </a:xfrm>
          <a:prstGeom prst="rect">
            <a:avLst/>
          </a:prstGeom>
        </p:spPr>
      </p:pic>
      <p:sp>
        <p:nvSpPr>
          <p:cNvPr id="43" name="Text 38"/>
          <p:cNvSpPr/>
          <p:nvPr/>
        </p:nvSpPr>
        <p:spPr>
          <a:xfrm>
            <a:off x="9831705" y="6654284"/>
            <a:ext cx="3170515"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Predictive Analytics &amp; Reporting</a:t>
            </a:r>
            <a:endParaRPr lang="en-US" sz="1300" dirty="0"/>
          </a:p>
        </p:txBody>
      </p:sp>
      <p:sp>
        <p:nvSpPr>
          <p:cNvPr id="44" name="Text 39"/>
          <p:cNvSpPr/>
          <p:nvPr/>
        </p:nvSpPr>
        <p:spPr>
          <a:xfrm>
            <a:off x="9831705" y="6937058"/>
            <a:ext cx="4216360" cy="40290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Leveraging AI to provide real-time insights, predict potential incidents, and generate comprehensive compliance reports for stakeholders.</a:t>
            </a:r>
            <a:endParaRPr lang="en-US" sz="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79095" y="297894"/>
            <a:ext cx="9206151"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Phase 4: The Ecosystem &amp; Enterprise Play (Month 36+)</a:t>
            </a:r>
            <a:endParaRPr lang="en-US" sz="2200" dirty="0"/>
          </a:p>
        </p:txBody>
      </p:sp>
      <p:sp>
        <p:nvSpPr>
          <p:cNvPr id="3" name="Text 1"/>
          <p:cNvSpPr/>
          <p:nvPr/>
        </p:nvSpPr>
        <p:spPr>
          <a:xfrm>
            <a:off x="363855" y="819368"/>
            <a:ext cx="13872210" cy="346710"/>
          </a:xfrm>
          <a:prstGeom prst="rect">
            <a:avLst/>
          </a:prstGeom>
          <a:noFill/>
          <a:ln/>
        </p:spPr>
        <p:txBody>
          <a:bodyPr wrap="square" lIns="0" tIns="0" rIns="0" bIns="0" rtlCol="0" anchor="t"/>
          <a:lstStyle/>
          <a:p>
            <a:pPr marL="0" indent="0" algn="l">
              <a:lnSpc>
                <a:spcPts val="1350"/>
              </a:lnSpc>
              <a:buNone/>
            </a:pPr>
            <a:r>
              <a:rPr lang="en-US" sz="850" dirty="0">
                <a:solidFill>
                  <a:srgbClr val="FFE5E5"/>
                </a:solidFill>
                <a:latin typeface="DM Sans" pitchFamily="34" charset="0"/>
                <a:ea typeface="DM Sans" pitchFamily="34" charset="-122"/>
                <a:cs typeface="DM Sans" pitchFamily="34" charset="-120"/>
              </a:rPr>
              <a:t>In Phase 4, AgniShakti transitions into a mature ecosystem player, forging deep relationships with enterprise clients and insurance giants. This phase leverages our established technology to deliver unparalleled value through strategic integrations and predictive capabilities, expanding our reach and impact exponentially.</a:t>
            </a:r>
            <a:endParaRPr lang="en-US" sz="850" dirty="0"/>
          </a:p>
        </p:txBody>
      </p:sp>
      <p:sp>
        <p:nvSpPr>
          <p:cNvPr id="4" name="Text 2"/>
          <p:cNvSpPr/>
          <p:nvPr/>
        </p:nvSpPr>
        <p:spPr>
          <a:xfrm>
            <a:off x="363855" y="1411227"/>
            <a:ext cx="3642360" cy="285155"/>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Why This Strategic Focus?</a:t>
            </a:r>
            <a:endParaRPr lang="en-US" sz="1750" dirty="0"/>
          </a:p>
        </p:txBody>
      </p:sp>
      <p:sp>
        <p:nvSpPr>
          <p:cNvPr id="5" name="Shape 3"/>
          <p:cNvSpPr/>
          <p:nvPr/>
        </p:nvSpPr>
        <p:spPr>
          <a:xfrm>
            <a:off x="379095" y="1827371"/>
            <a:ext cx="4551878" cy="946706"/>
          </a:xfrm>
          <a:prstGeom prst="roundRect">
            <a:avLst>
              <a:gd name="adj" fmla="val 3627"/>
            </a:avLst>
          </a:prstGeom>
          <a:solidFill>
            <a:srgbClr val="740B0B"/>
          </a:solidFill>
          <a:ln w="7620">
            <a:solidFill>
              <a:srgbClr val="8D2424"/>
            </a:solidFill>
            <a:prstDash val="solid"/>
          </a:ln>
        </p:spPr>
        <p:txBody>
          <a:bodyPr/>
          <a:lstStyle/>
          <a:p>
            <a:endParaRPr lang="en-IN" dirty="0"/>
          </a:p>
        </p:txBody>
      </p:sp>
      <p:sp>
        <p:nvSpPr>
          <p:cNvPr id="6" name="Shape 4"/>
          <p:cNvSpPr/>
          <p:nvPr/>
        </p:nvSpPr>
        <p:spPr>
          <a:xfrm>
            <a:off x="426284" y="1842115"/>
            <a:ext cx="324922" cy="324922"/>
          </a:xfrm>
          <a:prstGeom prst="roundRect">
            <a:avLst>
              <a:gd name="adj" fmla="val 28139325"/>
            </a:avLst>
          </a:prstGeom>
          <a:solidFill>
            <a:srgbClr val="C91313"/>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640" y="1940778"/>
            <a:ext cx="146209" cy="146209"/>
          </a:xfrm>
          <a:prstGeom prst="rect">
            <a:avLst/>
          </a:prstGeom>
        </p:spPr>
      </p:pic>
      <p:sp>
        <p:nvSpPr>
          <p:cNvPr id="8" name="Text 5"/>
          <p:cNvSpPr/>
          <p:nvPr/>
        </p:nvSpPr>
        <p:spPr>
          <a:xfrm>
            <a:off x="798395" y="1925855"/>
            <a:ext cx="2057281"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Largest Contract Values</a:t>
            </a:r>
            <a:endParaRPr lang="en-US" sz="820" dirty="0"/>
          </a:p>
        </p:txBody>
      </p:sp>
      <p:sp>
        <p:nvSpPr>
          <p:cNvPr id="9" name="Text 6"/>
          <p:cNvSpPr/>
          <p:nvPr/>
        </p:nvSpPr>
        <p:spPr>
          <a:xfrm>
            <a:off x="424815" y="2266314"/>
            <a:ext cx="4320183" cy="346710"/>
          </a:xfrm>
          <a:prstGeom prst="rect">
            <a:avLst/>
          </a:prstGeom>
          <a:noFill/>
          <a:ln/>
        </p:spPr>
        <p:txBody>
          <a:bodyPr wrap="square" lIns="0" tIns="0" rIns="0" bIns="0" rtlCol="0" anchor="t"/>
          <a:lstStyle/>
          <a:p>
            <a:pPr>
              <a:lnSpc>
                <a:spcPts val="1350"/>
              </a:lnSpc>
            </a:pPr>
            <a:r>
              <a:rPr lang="en-US" sz="820" dirty="0">
                <a:solidFill>
                  <a:srgbClr val="FFE5E5"/>
                </a:solidFill>
                <a:latin typeface="DM Sans" pitchFamily="34" charset="0"/>
                <a:ea typeface="DM Sans" pitchFamily="34" charset="-122"/>
                <a:cs typeface="DM Sans" pitchFamily="34" charset="-120"/>
              </a:rPr>
              <a:t>Enterprise an </a:t>
            </a:r>
            <a:r>
              <a:rPr lang="en-US" sz="820" dirty="0" err="1">
                <a:solidFill>
                  <a:srgbClr val="FFE5E5"/>
                </a:solidFill>
                <a:latin typeface="DM Sans" pitchFamily="34" charset="0"/>
                <a:ea typeface="DM Sans" pitchFamily="34" charset="-122"/>
                <a:cs typeface="DM Sans" pitchFamily="34" charset="-120"/>
              </a:rPr>
              <a:t>revenued</a:t>
            </a:r>
            <a:r>
              <a:rPr lang="en-US" sz="820" dirty="0">
                <a:solidFill>
                  <a:srgbClr val="FFE5E5"/>
                </a:solidFill>
                <a:latin typeface="DM Sans" pitchFamily="34" charset="0"/>
                <a:ea typeface="DM Sans" pitchFamily="34" charset="-122"/>
                <a:cs typeface="DM Sans" pitchFamily="34" charset="-120"/>
              </a:rPr>
              <a:t> insurance sectors offer high-value, long-term contracts, ensuring sustainable growth and market leadership.</a:t>
            </a:r>
            <a:endParaRPr lang="en-US" sz="820" dirty="0"/>
          </a:p>
        </p:txBody>
      </p:sp>
      <p:sp>
        <p:nvSpPr>
          <p:cNvPr id="10" name="Shape 7"/>
          <p:cNvSpPr/>
          <p:nvPr/>
        </p:nvSpPr>
        <p:spPr>
          <a:xfrm>
            <a:off x="5039201" y="1827371"/>
            <a:ext cx="4551878" cy="946706"/>
          </a:xfrm>
          <a:prstGeom prst="roundRect">
            <a:avLst>
              <a:gd name="adj" fmla="val 3627"/>
            </a:avLst>
          </a:prstGeom>
          <a:solidFill>
            <a:srgbClr val="740B0B"/>
          </a:solidFill>
          <a:ln w="7620">
            <a:solidFill>
              <a:srgbClr val="8D2424"/>
            </a:solidFill>
            <a:prstDash val="solid"/>
          </a:ln>
        </p:spPr>
      </p:sp>
      <p:sp>
        <p:nvSpPr>
          <p:cNvPr id="11" name="Shape 8"/>
          <p:cNvSpPr/>
          <p:nvPr/>
        </p:nvSpPr>
        <p:spPr>
          <a:xfrm>
            <a:off x="5084921" y="1867376"/>
            <a:ext cx="324922" cy="324922"/>
          </a:xfrm>
          <a:prstGeom prst="roundRect">
            <a:avLst>
              <a:gd name="adj" fmla="val 28139325"/>
            </a:avLst>
          </a:prstGeom>
          <a:solidFill>
            <a:srgbClr val="C91313"/>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1241" y="1972687"/>
            <a:ext cx="146209" cy="146209"/>
          </a:xfrm>
          <a:prstGeom prst="rect">
            <a:avLst/>
          </a:prstGeom>
        </p:spPr>
      </p:pic>
      <p:sp>
        <p:nvSpPr>
          <p:cNvPr id="13" name="Text 9"/>
          <p:cNvSpPr/>
          <p:nvPr/>
        </p:nvSpPr>
        <p:spPr>
          <a:xfrm>
            <a:off x="5595818" y="1940778"/>
            <a:ext cx="1961436"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Strategic Partnerships</a:t>
            </a:r>
            <a:endParaRPr lang="en-US" sz="820" dirty="0"/>
          </a:p>
        </p:txBody>
      </p:sp>
      <p:sp>
        <p:nvSpPr>
          <p:cNvPr id="14" name="Text 10"/>
          <p:cNvSpPr/>
          <p:nvPr/>
        </p:nvSpPr>
        <p:spPr>
          <a:xfrm>
            <a:off x="5078386" y="2295684"/>
            <a:ext cx="4320183"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Collaborations unlock new distribution channels, enhance our solution's versatility, and solidify AgniShakti's position in critical infrastructure protection.</a:t>
            </a:r>
            <a:endParaRPr lang="en-US" sz="820" dirty="0"/>
          </a:p>
        </p:txBody>
      </p:sp>
      <p:sp>
        <p:nvSpPr>
          <p:cNvPr id="15" name="Shape 11"/>
          <p:cNvSpPr/>
          <p:nvPr/>
        </p:nvSpPr>
        <p:spPr>
          <a:xfrm>
            <a:off x="9699308" y="1827371"/>
            <a:ext cx="4551878" cy="946706"/>
          </a:xfrm>
          <a:prstGeom prst="roundRect">
            <a:avLst>
              <a:gd name="adj" fmla="val 3627"/>
            </a:avLst>
          </a:prstGeom>
          <a:solidFill>
            <a:srgbClr val="740B0B"/>
          </a:solidFill>
          <a:ln w="7620">
            <a:solidFill>
              <a:srgbClr val="8D2424"/>
            </a:solidFill>
            <a:prstDash val="solid"/>
          </a:ln>
        </p:spPr>
      </p:sp>
      <p:sp>
        <p:nvSpPr>
          <p:cNvPr id="16" name="Shape 12"/>
          <p:cNvSpPr/>
          <p:nvPr/>
        </p:nvSpPr>
        <p:spPr>
          <a:xfrm>
            <a:off x="9754451" y="1862702"/>
            <a:ext cx="324922" cy="324922"/>
          </a:xfrm>
          <a:prstGeom prst="roundRect">
            <a:avLst>
              <a:gd name="adj" fmla="val 28139325"/>
            </a:avLst>
          </a:prstGeom>
          <a:solidFill>
            <a:srgbClr val="C91313"/>
          </a:solidFill>
          <a:ln/>
        </p:spPr>
        <p:txBody>
          <a:bodyPr/>
          <a:lstStyle/>
          <a:p>
            <a:endParaRPr lang="en-IN" dirty="0"/>
          </a:p>
        </p:txBody>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31347" y="1945382"/>
            <a:ext cx="146209" cy="146209"/>
          </a:xfrm>
          <a:prstGeom prst="rect">
            <a:avLst/>
          </a:prstGeom>
        </p:spPr>
      </p:pic>
      <p:sp>
        <p:nvSpPr>
          <p:cNvPr id="18" name="Text 13"/>
          <p:cNvSpPr/>
          <p:nvPr/>
        </p:nvSpPr>
        <p:spPr>
          <a:xfrm>
            <a:off x="10215502" y="1898431"/>
            <a:ext cx="1782604"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Data-Driven Insights</a:t>
            </a:r>
            <a:endParaRPr lang="en-US" sz="820" dirty="0"/>
          </a:p>
        </p:txBody>
      </p:sp>
      <p:sp>
        <p:nvSpPr>
          <p:cNvPr id="19" name="Text 14"/>
          <p:cNvSpPr/>
          <p:nvPr/>
        </p:nvSpPr>
        <p:spPr>
          <a:xfrm>
            <a:off x="9745028" y="2249279"/>
            <a:ext cx="4320183"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Access to vast datasets from these sectors refines our AI, enabling more accurate predictions and proactive safety measures.</a:t>
            </a:r>
            <a:endParaRPr lang="en-US" sz="820" dirty="0"/>
          </a:p>
        </p:txBody>
      </p:sp>
      <p:sp>
        <p:nvSpPr>
          <p:cNvPr id="20" name="Text 15"/>
          <p:cNvSpPr/>
          <p:nvPr/>
        </p:nvSpPr>
        <p:spPr>
          <a:xfrm>
            <a:off x="379095" y="2933036"/>
            <a:ext cx="6700838" cy="285155"/>
          </a:xfrm>
          <a:prstGeom prst="rect">
            <a:avLst/>
          </a:prstGeom>
          <a:noFill/>
          <a:ln/>
        </p:spPr>
        <p:txBody>
          <a:bodyPr wrap="none" lIns="0" tIns="0" rIns="0" bIns="0" rtlCol="0" anchor="t"/>
          <a:lstStyle/>
          <a:p>
            <a:pPr marL="0" indent="0" algn="l">
              <a:lnSpc>
                <a:spcPts val="2200"/>
              </a:lnSpc>
              <a:buNone/>
            </a:pPr>
            <a:r>
              <a:rPr lang="en-US" sz="820" dirty="0">
                <a:solidFill>
                  <a:srgbClr val="FAEBEB"/>
                </a:solidFill>
                <a:latin typeface="Dela Gothic One" pitchFamily="34" charset="0"/>
                <a:ea typeface="Dela Gothic One" pitchFamily="34" charset="-122"/>
                <a:cs typeface="Dela Gothic One" pitchFamily="34" charset="-120"/>
              </a:rPr>
              <a:t>Unlocking Integration with an API-First Approach</a:t>
            </a:r>
            <a:endParaRPr lang="en-US" sz="820" dirty="0"/>
          </a:p>
        </p:txBody>
      </p:sp>
      <p:sp>
        <p:nvSpPr>
          <p:cNvPr id="21" name="Text 16"/>
          <p:cNvSpPr/>
          <p:nvPr/>
        </p:nvSpPr>
        <p:spPr>
          <a:xfrm>
            <a:off x="342959" y="3312956"/>
            <a:ext cx="13872210" cy="173355"/>
          </a:xfrm>
          <a:prstGeom prst="rect">
            <a:avLst/>
          </a:prstGeom>
          <a:noFill/>
          <a:ln/>
        </p:spPr>
        <p:txBody>
          <a:bodyPr wrap="non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Our robust API-first strategy allows for seamless integration with existing systems, creating a powerful, interconnected safety ecosystem.</a:t>
            </a:r>
            <a:endParaRPr lang="en-US" sz="820" dirty="0"/>
          </a:p>
        </p:txBody>
      </p:sp>
      <p:pic>
        <p:nvPicPr>
          <p:cNvPr id="22" name="Image 3" descr="preencoded.png"/>
          <p:cNvPicPr>
            <a:picLocks noChangeAspect="1"/>
          </p:cNvPicPr>
          <p:nvPr/>
        </p:nvPicPr>
        <p:blipFill>
          <a:blip r:embed="rId9"/>
          <a:stretch>
            <a:fillRect/>
          </a:stretch>
        </p:blipFill>
        <p:spPr>
          <a:xfrm>
            <a:off x="349390" y="3575653"/>
            <a:ext cx="4624030" cy="433268"/>
          </a:xfrm>
          <a:prstGeom prst="rect">
            <a:avLst/>
          </a:prstGeom>
        </p:spPr>
      </p:pic>
      <p:sp>
        <p:nvSpPr>
          <p:cNvPr id="23" name="Text 17"/>
          <p:cNvSpPr/>
          <p:nvPr/>
        </p:nvSpPr>
        <p:spPr>
          <a:xfrm>
            <a:off x="379095" y="4139741"/>
            <a:ext cx="2462808"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Security System Integrators</a:t>
            </a:r>
            <a:endParaRPr lang="en-US" sz="820" dirty="0"/>
          </a:p>
        </p:txBody>
      </p:sp>
      <p:sp>
        <p:nvSpPr>
          <p:cNvPr id="24" name="Text 18"/>
          <p:cNvSpPr/>
          <p:nvPr/>
        </p:nvSpPr>
        <p:spPr>
          <a:xfrm>
            <a:off x="349390" y="4399358"/>
            <a:ext cx="4407575"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Enabling comprehensive solutions by integrating AgniShakti's detection capabilities into broader security frameworks.</a:t>
            </a:r>
            <a:endParaRPr lang="en-US" sz="820" dirty="0"/>
          </a:p>
        </p:txBody>
      </p:sp>
      <p:pic>
        <p:nvPicPr>
          <p:cNvPr id="25" name="Image 4" descr="preencoded.png"/>
          <p:cNvPicPr>
            <a:picLocks noChangeAspect="1"/>
          </p:cNvPicPr>
          <p:nvPr/>
        </p:nvPicPr>
        <p:blipFill>
          <a:blip r:embed="rId10"/>
          <a:stretch>
            <a:fillRect/>
          </a:stretch>
        </p:blipFill>
        <p:spPr>
          <a:xfrm>
            <a:off x="4952197" y="3583065"/>
            <a:ext cx="4624030" cy="433268"/>
          </a:xfrm>
          <a:prstGeom prst="rect">
            <a:avLst/>
          </a:prstGeom>
        </p:spPr>
      </p:pic>
      <p:sp>
        <p:nvSpPr>
          <p:cNvPr id="26" name="Text 19"/>
          <p:cNvSpPr/>
          <p:nvPr/>
        </p:nvSpPr>
        <p:spPr>
          <a:xfrm>
            <a:off x="5039201" y="4181457"/>
            <a:ext cx="2208609"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IoT Device Manufacturers</a:t>
            </a:r>
            <a:endParaRPr lang="en-US" sz="820" dirty="0"/>
          </a:p>
        </p:txBody>
      </p:sp>
      <p:sp>
        <p:nvSpPr>
          <p:cNvPr id="27" name="Text 20"/>
          <p:cNvSpPr/>
          <p:nvPr/>
        </p:nvSpPr>
        <p:spPr>
          <a:xfrm>
            <a:off x="5008165" y="4462353"/>
            <a:ext cx="4407575"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Expanding our data collection and response network by connecting with a myriad of smart sensors and devices.</a:t>
            </a:r>
            <a:endParaRPr lang="en-US" sz="820" dirty="0"/>
          </a:p>
        </p:txBody>
      </p:sp>
      <p:pic>
        <p:nvPicPr>
          <p:cNvPr id="28" name="Image 5" descr="preencoded.png"/>
          <p:cNvPicPr>
            <a:picLocks noChangeAspect="1"/>
          </p:cNvPicPr>
          <p:nvPr/>
        </p:nvPicPr>
        <p:blipFill>
          <a:blip r:embed="rId11"/>
          <a:stretch>
            <a:fillRect/>
          </a:stretch>
        </p:blipFill>
        <p:spPr>
          <a:xfrm>
            <a:off x="9555003" y="3569179"/>
            <a:ext cx="4624030" cy="433268"/>
          </a:xfrm>
          <a:prstGeom prst="rect">
            <a:avLst/>
          </a:prstGeom>
        </p:spPr>
      </p:pic>
      <p:sp>
        <p:nvSpPr>
          <p:cNvPr id="29" name="Text 21"/>
          <p:cNvSpPr/>
          <p:nvPr/>
        </p:nvSpPr>
        <p:spPr>
          <a:xfrm>
            <a:off x="9666941" y="4228800"/>
            <a:ext cx="1848564"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Developer Ecosystem</a:t>
            </a:r>
            <a:endParaRPr lang="en-US" sz="820" dirty="0"/>
          </a:p>
        </p:txBody>
      </p:sp>
      <p:sp>
        <p:nvSpPr>
          <p:cNvPr id="30" name="Text 22"/>
          <p:cNvSpPr/>
          <p:nvPr/>
        </p:nvSpPr>
        <p:spPr>
          <a:xfrm>
            <a:off x="9689625" y="4475662"/>
            <a:ext cx="4407575"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Fostering innovation by empowering third-party developers to build custom applications and services atop our platform.</a:t>
            </a:r>
            <a:endParaRPr lang="en-US" sz="820" dirty="0"/>
          </a:p>
        </p:txBody>
      </p:sp>
      <p:sp>
        <p:nvSpPr>
          <p:cNvPr id="31" name="Text 23"/>
          <p:cNvSpPr/>
          <p:nvPr/>
        </p:nvSpPr>
        <p:spPr>
          <a:xfrm>
            <a:off x="358008" y="4910236"/>
            <a:ext cx="4310063" cy="285155"/>
          </a:xfrm>
          <a:prstGeom prst="rect">
            <a:avLst/>
          </a:prstGeom>
          <a:noFill/>
          <a:ln/>
        </p:spPr>
        <p:txBody>
          <a:bodyPr wrap="none" lIns="0" tIns="0" rIns="0" bIns="0" rtlCol="0" anchor="t"/>
          <a:lstStyle/>
          <a:p>
            <a:pPr marL="0" indent="0" algn="l">
              <a:lnSpc>
                <a:spcPts val="2200"/>
              </a:lnSpc>
              <a:buNone/>
            </a:pPr>
            <a:r>
              <a:rPr lang="en-US" sz="820" dirty="0">
                <a:solidFill>
                  <a:srgbClr val="FAEBEB"/>
                </a:solidFill>
                <a:latin typeface="Dela Gothic One" pitchFamily="34" charset="0"/>
                <a:ea typeface="Dela Gothic One" pitchFamily="34" charset="-122"/>
                <a:cs typeface="Dela Gothic One" pitchFamily="34" charset="-120"/>
              </a:rPr>
              <a:t>Synergistic Insurance Alliances</a:t>
            </a:r>
            <a:endParaRPr lang="en-US" sz="820" dirty="0"/>
          </a:p>
        </p:txBody>
      </p:sp>
      <p:sp>
        <p:nvSpPr>
          <p:cNvPr id="32" name="Text 24"/>
          <p:cNvSpPr/>
          <p:nvPr/>
        </p:nvSpPr>
        <p:spPr>
          <a:xfrm>
            <a:off x="342959" y="5265168"/>
            <a:ext cx="13872210" cy="173355"/>
          </a:xfrm>
          <a:prstGeom prst="rect">
            <a:avLst/>
          </a:prstGeom>
          <a:noFill/>
          <a:ln/>
        </p:spPr>
        <p:txBody>
          <a:bodyPr wrap="non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Partnering with insurance companies to offer mutual benefits, from risk reduction to innovative policy structures.</a:t>
            </a:r>
            <a:endParaRPr lang="en-US" sz="820" dirty="0"/>
          </a:p>
        </p:txBody>
      </p:sp>
      <p:sp>
        <p:nvSpPr>
          <p:cNvPr id="33" name="Shape 25"/>
          <p:cNvSpPr/>
          <p:nvPr/>
        </p:nvSpPr>
        <p:spPr>
          <a:xfrm>
            <a:off x="410349" y="5629374"/>
            <a:ext cx="4551878" cy="836652"/>
          </a:xfrm>
          <a:prstGeom prst="roundRect">
            <a:avLst>
              <a:gd name="adj" fmla="val 8743"/>
            </a:avLst>
          </a:prstGeom>
          <a:solidFill>
            <a:srgbClr val="0A0A0A">
              <a:alpha val="95000"/>
            </a:srgbClr>
          </a:solidFill>
          <a:ln w="15240">
            <a:solidFill>
              <a:srgbClr val="8D2424"/>
            </a:solidFill>
            <a:prstDash val="solid"/>
          </a:ln>
        </p:spPr>
        <p:txBody>
          <a:bodyPr/>
          <a:lstStyle/>
          <a:p>
            <a:endParaRPr lang="en-IN" dirty="0"/>
          </a:p>
        </p:txBody>
      </p:sp>
      <p:sp>
        <p:nvSpPr>
          <p:cNvPr id="34" name="Shape 26"/>
          <p:cNvSpPr/>
          <p:nvPr/>
        </p:nvSpPr>
        <p:spPr>
          <a:xfrm>
            <a:off x="479703" y="5629374"/>
            <a:ext cx="60960" cy="836652"/>
          </a:xfrm>
          <a:prstGeom prst="roundRect">
            <a:avLst>
              <a:gd name="adj" fmla="val 74638"/>
            </a:avLst>
          </a:prstGeom>
          <a:solidFill>
            <a:srgbClr val="C91313"/>
          </a:solidFill>
          <a:ln/>
        </p:spPr>
      </p:sp>
      <p:sp>
        <p:nvSpPr>
          <p:cNvPr id="35" name="Text 27"/>
          <p:cNvSpPr/>
          <p:nvPr/>
        </p:nvSpPr>
        <p:spPr>
          <a:xfrm>
            <a:off x="675942" y="5693548"/>
            <a:ext cx="1652587"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Premium Discounts</a:t>
            </a:r>
            <a:endParaRPr lang="en-US" sz="820" dirty="0"/>
          </a:p>
        </p:txBody>
      </p:sp>
      <p:sp>
        <p:nvSpPr>
          <p:cNvPr id="36" name="Text 28"/>
          <p:cNvSpPr/>
          <p:nvPr/>
        </p:nvSpPr>
        <p:spPr>
          <a:xfrm>
            <a:off x="683556" y="5931528"/>
            <a:ext cx="4259223"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Clients implementing AgniShakti solutions qualify for reduced insurance premiums due to demonstrably lower risk profiles.</a:t>
            </a:r>
            <a:endParaRPr lang="en-US" sz="820" dirty="0"/>
          </a:p>
        </p:txBody>
      </p:sp>
      <p:sp>
        <p:nvSpPr>
          <p:cNvPr id="37" name="Shape 29"/>
          <p:cNvSpPr/>
          <p:nvPr/>
        </p:nvSpPr>
        <p:spPr>
          <a:xfrm>
            <a:off x="5062061" y="5629374"/>
            <a:ext cx="4551878" cy="836652"/>
          </a:xfrm>
          <a:prstGeom prst="roundRect">
            <a:avLst>
              <a:gd name="adj" fmla="val 8743"/>
            </a:avLst>
          </a:prstGeom>
          <a:solidFill>
            <a:srgbClr val="0A0A0A">
              <a:alpha val="95000"/>
            </a:srgbClr>
          </a:solidFill>
          <a:ln w="15240">
            <a:solidFill>
              <a:srgbClr val="8D2424"/>
            </a:solidFill>
            <a:prstDash val="solid"/>
          </a:ln>
        </p:spPr>
      </p:sp>
      <p:sp>
        <p:nvSpPr>
          <p:cNvPr id="38" name="Shape 30"/>
          <p:cNvSpPr/>
          <p:nvPr/>
        </p:nvSpPr>
        <p:spPr>
          <a:xfrm>
            <a:off x="5068252" y="5648722"/>
            <a:ext cx="60960" cy="836652"/>
          </a:xfrm>
          <a:prstGeom prst="roundRect">
            <a:avLst>
              <a:gd name="adj" fmla="val 74638"/>
            </a:avLst>
          </a:prstGeom>
          <a:solidFill>
            <a:srgbClr val="C91313"/>
          </a:solidFill>
          <a:ln/>
        </p:spPr>
      </p:sp>
      <p:sp>
        <p:nvSpPr>
          <p:cNvPr id="39" name="Text 31"/>
          <p:cNvSpPr/>
          <p:nvPr/>
        </p:nvSpPr>
        <p:spPr>
          <a:xfrm>
            <a:off x="5210413" y="5684648"/>
            <a:ext cx="2346841"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Enhanced Risk Assessment</a:t>
            </a:r>
            <a:endParaRPr lang="en-US" sz="820" dirty="0"/>
          </a:p>
        </p:txBody>
      </p:sp>
      <p:sp>
        <p:nvSpPr>
          <p:cNvPr id="40" name="Text 32"/>
          <p:cNvSpPr/>
          <p:nvPr/>
        </p:nvSpPr>
        <p:spPr>
          <a:xfrm>
            <a:off x="5208388" y="5927655"/>
            <a:ext cx="4259223"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AgniShakti's real-time data and predictive analytics provide insurers with unprecedented insights into asset vulnerability.</a:t>
            </a:r>
            <a:endParaRPr lang="en-US" sz="820" dirty="0"/>
          </a:p>
        </p:txBody>
      </p:sp>
      <p:sp>
        <p:nvSpPr>
          <p:cNvPr id="41" name="Shape 33"/>
          <p:cNvSpPr/>
          <p:nvPr/>
        </p:nvSpPr>
        <p:spPr>
          <a:xfrm>
            <a:off x="9745028" y="5638242"/>
            <a:ext cx="4551878" cy="836652"/>
          </a:xfrm>
          <a:prstGeom prst="roundRect">
            <a:avLst>
              <a:gd name="adj" fmla="val 8743"/>
            </a:avLst>
          </a:prstGeom>
          <a:solidFill>
            <a:srgbClr val="0A0A0A">
              <a:alpha val="95000"/>
            </a:srgbClr>
          </a:solidFill>
          <a:ln w="15240">
            <a:solidFill>
              <a:srgbClr val="8D2424"/>
            </a:solidFill>
            <a:prstDash val="solid"/>
          </a:ln>
        </p:spPr>
      </p:sp>
      <p:sp>
        <p:nvSpPr>
          <p:cNvPr id="42" name="Shape 34"/>
          <p:cNvSpPr/>
          <p:nvPr/>
        </p:nvSpPr>
        <p:spPr>
          <a:xfrm>
            <a:off x="9745028" y="5627762"/>
            <a:ext cx="60960" cy="836652"/>
          </a:xfrm>
          <a:prstGeom prst="roundRect">
            <a:avLst>
              <a:gd name="adj" fmla="val 74638"/>
            </a:avLst>
          </a:prstGeom>
          <a:solidFill>
            <a:srgbClr val="C91313"/>
          </a:solidFill>
          <a:ln/>
        </p:spPr>
      </p:sp>
      <p:sp>
        <p:nvSpPr>
          <p:cNvPr id="43" name="Text 35"/>
          <p:cNvSpPr/>
          <p:nvPr/>
        </p:nvSpPr>
        <p:spPr>
          <a:xfrm>
            <a:off x="9904451" y="5692245"/>
            <a:ext cx="1472565"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Claims Reduction</a:t>
            </a:r>
            <a:endParaRPr lang="en-US" sz="820" dirty="0"/>
          </a:p>
        </p:txBody>
      </p:sp>
      <p:sp>
        <p:nvSpPr>
          <p:cNvPr id="44" name="Text 36"/>
          <p:cNvSpPr/>
          <p:nvPr/>
        </p:nvSpPr>
        <p:spPr>
          <a:xfrm>
            <a:off x="9907369" y="5945545"/>
            <a:ext cx="4259223"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Proactive incident prevention and rapid response capabilities significantly reduce the frequency and severity of insured events.</a:t>
            </a:r>
            <a:endParaRPr lang="en-US" sz="820" dirty="0"/>
          </a:p>
        </p:txBody>
      </p:sp>
      <p:sp>
        <p:nvSpPr>
          <p:cNvPr id="45" name="Text 37"/>
          <p:cNvSpPr/>
          <p:nvPr/>
        </p:nvSpPr>
        <p:spPr>
          <a:xfrm>
            <a:off x="342959" y="6603662"/>
            <a:ext cx="6977420" cy="285155"/>
          </a:xfrm>
          <a:prstGeom prst="rect">
            <a:avLst/>
          </a:prstGeom>
          <a:noFill/>
          <a:ln/>
        </p:spPr>
        <p:txBody>
          <a:bodyPr wrap="none" lIns="0" tIns="0" rIns="0" bIns="0" rtlCol="0" anchor="t"/>
          <a:lstStyle/>
          <a:p>
            <a:pPr marL="0" indent="0" algn="l">
              <a:lnSpc>
                <a:spcPts val="2200"/>
              </a:lnSpc>
              <a:buNone/>
            </a:pPr>
            <a:r>
              <a:rPr lang="en-US" sz="820" dirty="0">
                <a:solidFill>
                  <a:srgbClr val="FAEBEB"/>
                </a:solidFill>
                <a:latin typeface="Dela Gothic One" pitchFamily="34" charset="0"/>
                <a:ea typeface="Dela Gothic One" pitchFamily="34" charset="-122"/>
                <a:cs typeface="Dela Gothic One" pitchFamily="34" charset="-120"/>
              </a:rPr>
              <a:t>Driving Smarter Decisions with Predictive Analytics</a:t>
            </a:r>
            <a:endParaRPr lang="en-US" sz="820" dirty="0"/>
          </a:p>
        </p:txBody>
      </p:sp>
      <p:sp>
        <p:nvSpPr>
          <p:cNvPr id="46" name="Text 38"/>
          <p:cNvSpPr/>
          <p:nvPr/>
        </p:nvSpPr>
        <p:spPr>
          <a:xfrm>
            <a:off x="342959" y="6980043"/>
            <a:ext cx="13872210" cy="173355"/>
          </a:xfrm>
          <a:prstGeom prst="rect">
            <a:avLst/>
          </a:prstGeom>
          <a:noFill/>
          <a:ln/>
        </p:spPr>
        <p:txBody>
          <a:bodyPr wrap="non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Beyond immediate threat detection, AgniShakti's AI-driven predictive analytics become an invaluable tool for long-term planning and resilience.</a:t>
            </a:r>
            <a:endParaRPr lang="en-US" sz="820" dirty="0"/>
          </a:p>
        </p:txBody>
      </p:sp>
      <p:pic>
        <p:nvPicPr>
          <p:cNvPr id="47"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910" y="7236283"/>
            <a:ext cx="270748" cy="270748"/>
          </a:xfrm>
          <a:prstGeom prst="rect">
            <a:avLst/>
          </a:prstGeom>
        </p:spPr>
      </p:pic>
      <p:sp>
        <p:nvSpPr>
          <p:cNvPr id="48" name="Text 39"/>
          <p:cNvSpPr/>
          <p:nvPr/>
        </p:nvSpPr>
        <p:spPr>
          <a:xfrm>
            <a:off x="588744" y="7290671"/>
            <a:ext cx="1425297"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City Planners</a:t>
            </a:r>
            <a:endParaRPr lang="en-US" sz="820" dirty="0"/>
          </a:p>
        </p:txBody>
      </p:sp>
      <p:sp>
        <p:nvSpPr>
          <p:cNvPr id="49" name="Text 40"/>
          <p:cNvSpPr/>
          <p:nvPr/>
        </p:nvSpPr>
        <p:spPr>
          <a:xfrm>
            <a:off x="248226" y="7638309"/>
            <a:ext cx="4533781"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Informing urban development strategies, infrastructure placement, and public safety initiatives with data-driven risk insights.</a:t>
            </a:r>
            <a:endParaRPr lang="en-US" sz="820" dirty="0"/>
          </a:p>
        </p:txBody>
      </p:sp>
      <p:pic>
        <p:nvPicPr>
          <p:cNvPr id="50" name="Image 7"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74985" y="7260479"/>
            <a:ext cx="270748" cy="270748"/>
          </a:xfrm>
          <a:prstGeom prst="rect">
            <a:avLst/>
          </a:prstGeom>
        </p:spPr>
      </p:pic>
      <p:sp>
        <p:nvSpPr>
          <p:cNvPr id="51" name="Text 41"/>
          <p:cNvSpPr/>
          <p:nvPr/>
        </p:nvSpPr>
        <p:spPr>
          <a:xfrm>
            <a:off x="5317450" y="7299838"/>
            <a:ext cx="1874758"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Disaster Management</a:t>
            </a:r>
            <a:endParaRPr lang="en-US" sz="820" dirty="0"/>
          </a:p>
        </p:txBody>
      </p:sp>
      <p:sp>
        <p:nvSpPr>
          <p:cNvPr id="52" name="Text 42"/>
          <p:cNvSpPr/>
          <p:nvPr/>
        </p:nvSpPr>
        <p:spPr>
          <a:xfrm>
            <a:off x="4962227" y="7632753"/>
            <a:ext cx="4533781"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Providing critical foresight into potential hazards, enabling pre-emptive resource allocation and accelerated emergency response.</a:t>
            </a:r>
            <a:endParaRPr lang="en-US" sz="820" dirty="0"/>
          </a:p>
        </p:txBody>
      </p:sp>
      <p:pic>
        <p:nvPicPr>
          <p:cNvPr id="53" name="Image 8"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98569" y="7292659"/>
            <a:ext cx="270748" cy="270748"/>
          </a:xfrm>
          <a:prstGeom prst="rect">
            <a:avLst/>
          </a:prstGeom>
        </p:spPr>
      </p:pic>
      <p:sp>
        <p:nvSpPr>
          <p:cNvPr id="54" name="Text 43"/>
          <p:cNvSpPr/>
          <p:nvPr/>
        </p:nvSpPr>
        <p:spPr>
          <a:xfrm>
            <a:off x="9699308" y="7260479"/>
            <a:ext cx="1908453" cy="178118"/>
          </a:xfrm>
          <a:prstGeom prst="rect">
            <a:avLst/>
          </a:prstGeom>
          <a:noFill/>
          <a:ln/>
        </p:spPr>
        <p:txBody>
          <a:bodyPr wrap="none" lIns="0" tIns="0" rIns="0" bIns="0" rtlCol="0" anchor="t"/>
          <a:lstStyle/>
          <a:p>
            <a:pPr marL="0" indent="0" algn="l">
              <a:lnSpc>
                <a:spcPts val="1400"/>
              </a:lnSpc>
              <a:buNone/>
            </a:pPr>
            <a:r>
              <a:rPr lang="en-US" sz="820" dirty="0">
                <a:solidFill>
                  <a:srgbClr val="FFE5E5"/>
                </a:solidFill>
                <a:latin typeface="Dela Gothic One" pitchFamily="34" charset="0"/>
                <a:ea typeface="Dela Gothic One" pitchFamily="34" charset="-122"/>
                <a:cs typeface="Dela Gothic One" pitchFamily="34" charset="-120"/>
              </a:rPr>
              <a:t>Infrastructure Owners</a:t>
            </a:r>
            <a:endParaRPr lang="en-US" sz="820" dirty="0"/>
          </a:p>
        </p:txBody>
      </p:sp>
      <p:sp>
        <p:nvSpPr>
          <p:cNvPr id="55" name="Text 44"/>
          <p:cNvSpPr/>
          <p:nvPr/>
        </p:nvSpPr>
        <p:spPr>
          <a:xfrm>
            <a:off x="9415740" y="7577858"/>
            <a:ext cx="4533900" cy="346710"/>
          </a:xfrm>
          <a:prstGeom prst="rect">
            <a:avLst/>
          </a:prstGeom>
          <a:noFill/>
          <a:ln/>
        </p:spPr>
        <p:txBody>
          <a:bodyPr wrap="square" lIns="0" tIns="0" rIns="0" bIns="0" rtlCol="0" anchor="t"/>
          <a:lstStyle/>
          <a:p>
            <a:pPr marL="0" indent="0" algn="l">
              <a:lnSpc>
                <a:spcPts val="1350"/>
              </a:lnSpc>
              <a:buNone/>
            </a:pPr>
            <a:r>
              <a:rPr lang="en-US" sz="820" dirty="0">
                <a:solidFill>
                  <a:srgbClr val="FFE5E5"/>
                </a:solidFill>
                <a:latin typeface="DM Sans" pitchFamily="34" charset="0"/>
                <a:ea typeface="DM Sans" pitchFamily="34" charset="-122"/>
                <a:cs typeface="DM Sans" pitchFamily="34" charset="-120"/>
              </a:rPr>
              <a:t>Optimizing maintenance schedules and capital investments by predicting points of failure or vulnerability within critical assets.</a:t>
            </a:r>
            <a:endParaRPr lang="en-US" sz="82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56736" y="437436"/>
            <a:ext cx="9382125" cy="523280"/>
          </a:xfrm>
          <a:prstGeom prst="rect">
            <a:avLst/>
          </a:prstGeom>
          <a:noFill/>
          <a:ln/>
        </p:spPr>
        <p:txBody>
          <a:bodyPr wrap="none" lIns="0" tIns="0" rIns="0" bIns="0" rtlCol="0" anchor="t"/>
          <a:lstStyle/>
          <a:p>
            <a:pPr marL="0" indent="0" algn="l">
              <a:lnSpc>
                <a:spcPts val="4100"/>
              </a:lnSpc>
              <a:buNone/>
            </a:pPr>
            <a:r>
              <a:rPr lang="en-US" sz="3250" dirty="0">
                <a:solidFill>
                  <a:srgbClr val="FAEBEB"/>
                </a:solidFill>
                <a:latin typeface="Dela Gothic One" pitchFamily="34" charset="0"/>
                <a:ea typeface="Dela Gothic One" pitchFamily="34" charset="-122"/>
                <a:cs typeface="Dela Gothic One" pitchFamily="34" charset="-120"/>
              </a:rPr>
              <a:t>AgniShakti's Phased Growth Strategy</a:t>
            </a:r>
            <a:endParaRPr lang="en-US" sz="3250" dirty="0"/>
          </a:p>
        </p:txBody>
      </p:sp>
      <p:sp>
        <p:nvSpPr>
          <p:cNvPr id="3" name="Shape 1"/>
          <p:cNvSpPr/>
          <p:nvPr/>
        </p:nvSpPr>
        <p:spPr>
          <a:xfrm>
            <a:off x="7303770" y="1278850"/>
            <a:ext cx="22860" cy="6514267"/>
          </a:xfrm>
          <a:prstGeom prst="roundRect">
            <a:avLst>
              <a:gd name="adj" fmla="val 292279"/>
            </a:avLst>
          </a:prstGeom>
          <a:solidFill>
            <a:srgbClr val="8D2424"/>
          </a:solidFill>
          <a:ln/>
        </p:spPr>
      </p:sp>
      <p:sp>
        <p:nvSpPr>
          <p:cNvPr id="4" name="Shape 2"/>
          <p:cNvSpPr/>
          <p:nvPr/>
        </p:nvSpPr>
        <p:spPr>
          <a:xfrm>
            <a:off x="6860858" y="2347555"/>
            <a:ext cx="477203" cy="22860"/>
          </a:xfrm>
          <a:prstGeom prst="roundRect">
            <a:avLst>
              <a:gd name="adj" fmla="val 292279"/>
            </a:avLst>
          </a:prstGeom>
          <a:solidFill>
            <a:srgbClr val="8D2424"/>
          </a:solidFill>
          <a:ln/>
        </p:spPr>
      </p:sp>
      <p:sp>
        <p:nvSpPr>
          <p:cNvPr id="5" name="Shape 3"/>
          <p:cNvSpPr/>
          <p:nvPr/>
        </p:nvSpPr>
        <p:spPr>
          <a:xfrm>
            <a:off x="7255550" y="2299335"/>
            <a:ext cx="119301" cy="119301"/>
          </a:xfrm>
          <a:prstGeom prst="roundRect">
            <a:avLst>
              <a:gd name="adj" fmla="val 383232"/>
            </a:avLst>
          </a:prstGeom>
          <a:solidFill>
            <a:srgbClr val="C91313"/>
          </a:solidFill>
          <a:ln/>
        </p:spPr>
      </p:sp>
      <p:sp>
        <p:nvSpPr>
          <p:cNvPr id="6" name="Shape 4"/>
          <p:cNvSpPr/>
          <p:nvPr/>
        </p:nvSpPr>
        <p:spPr>
          <a:xfrm>
            <a:off x="556736" y="1278850"/>
            <a:ext cx="6281261" cy="2160389"/>
          </a:xfrm>
          <a:prstGeom prst="roundRect">
            <a:avLst>
              <a:gd name="adj" fmla="val 3093"/>
            </a:avLst>
          </a:prstGeom>
          <a:solidFill>
            <a:srgbClr val="740B0B"/>
          </a:solidFill>
          <a:ln w="7620">
            <a:solidFill>
              <a:srgbClr val="8D2424"/>
            </a:solidFill>
            <a:prstDash val="solid"/>
          </a:ln>
        </p:spPr>
      </p:sp>
      <p:sp>
        <p:nvSpPr>
          <p:cNvPr id="7" name="Text 5"/>
          <p:cNvSpPr/>
          <p:nvPr/>
        </p:nvSpPr>
        <p:spPr>
          <a:xfrm>
            <a:off x="723424" y="1445538"/>
            <a:ext cx="5947886" cy="523161"/>
          </a:xfrm>
          <a:prstGeom prst="rect">
            <a:avLst/>
          </a:prstGeom>
          <a:noFill/>
          <a:ln/>
        </p:spPr>
        <p:txBody>
          <a:bodyPr wrap="square" lIns="0" tIns="0" rIns="0" bIns="0" rtlCol="0" anchor="t"/>
          <a:lstStyle/>
          <a:p>
            <a:pPr marL="0" indent="0" algn="r">
              <a:lnSpc>
                <a:spcPts val="2050"/>
              </a:lnSpc>
              <a:buNone/>
            </a:pPr>
            <a:r>
              <a:rPr lang="en-US" sz="1600" dirty="0">
                <a:solidFill>
                  <a:srgbClr val="FFE5E5"/>
                </a:solidFill>
                <a:latin typeface="Dela Gothic One" pitchFamily="34" charset="0"/>
                <a:ea typeface="Dela Gothic One" pitchFamily="34" charset="-122"/>
                <a:cs typeface="Dela Gothic One" pitchFamily="34" charset="-120"/>
              </a:rPr>
              <a:t>Phase 1: Foundation &amp; Beachhead Market (Months 0-12)</a:t>
            </a:r>
            <a:endParaRPr lang="en-US" sz="1600" dirty="0"/>
          </a:p>
        </p:txBody>
      </p:sp>
      <p:sp>
        <p:nvSpPr>
          <p:cNvPr id="8" name="Text 6"/>
          <p:cNvSpPr/>
          <p:nvPr/>
        </p:nvSpPr>
        <p:spPr>
          <a:xfrm>
            <a:off x="723424" y="2064067"/>
            <a:ext cx="5947886" cy="254437"/>
          </a:xfrm>
          <a:prstGeom prst="rect">
            <a:avLst/>
          </a:prstGeom>
          <a:noFill/>
          <a:ln/>
        </p:spPr>
        <p:txBody>
          <a:bodyPr wrap="non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Target:</a:t>
            </a:r>
            <a:r>
              <a:rPr lang="en-US" sz="1250" dirty="0">
                <a:solidFill>
                  <a:srgbClr val="FFE5E5"/>
                </a:solidFill>
                <a:latin typeface="DM Sans" pitchFamily="34" charset="0"/>
                <a:ea typeface="DM Sans" pitchFamily="34" charset="-122"/>
                <a:cs typeface="DM Sans" pitchFamily="34" charset="-120"/>
              </a:rPr>
              <a:t> Residential apartments in cities</a:t>
            </a:r>
            <a:endParaRPr lang="en-US" sz="1250" dirty="0"/>
          </a:p>
        </p:txBody>
      </p:sp>
      <p:sp>
        <p:nvSpPr>
          <p:cNvPr id="9" name="Text 7"/>
          <p:cNvSpPr/>
          <p:nvPr/>
        </p:nvSpPr>
        <p:spPr>
          <a:xfrm>
            <a:off x="723424" y="2413873"/>
            <a:ext cx="5947886" cy="254437"/>
          </a:xfrm>
          <a:prstGeom prst="rect">
            <a:avLst/>
          </a:prstGeom>
          <a:noFill/>
          <a:ln/>
        </p:spPr>
        <p:txBody>
          <a:bodyPr wrap="non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Revenue Projection:</a:t>
            </a:r>
            <a:r>
              <a:rPr lang="en-US" sz="1250" dirty="0">
                <a:solidFill>
                  <a:srgbClr val="FFE5E5"/>
                </a:solidFill>
                <a:latin typeface="DM Sans" pitchFamily="34" charset="0"/>
                <a:ea typeface="DM Sans" pitchFamily="34" charset="-122"/>
                <a:cs typeface="DM Sans" pitchFamily="34" charset="-120"/>
              </a:rPr>
              <a:t> ₹50L-1Cr from 100-200 residential societies.</a:t>
            </a:r>
            <a:endParaRPr lang="en-US" sz="1250" dirty="0"/>
          </a:p>
        </p:txBody>
      </p:sp>
      <p:sp>
        <p:nvSpPr>
          <p:cNvPr id="10" name="Text 8"/>
          <p:cNvSpPr/>
          <p:nvPr/>
        </p:nvSpPr>
        <p:spPr>
          <a:xfrm>
            <a:off x="723424" y="2763679"/>
            <a:ext cx="5947886" cy="508873"/>
          </a:xfrm>
          <a:prstGeom prst="rect">
            <a:avLst/>
          </a:prstGeom>
          <a:noFill/>
          <a:ln/>
        </p:spPr>
        <p:txBody>
          <a:bodyPr wrap="squar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Key Activities:</a:t>
            </a:r>
            <a:r>
              <a:rPr lang="en-US" sz="1250" dirty="0">
                <a:solidFill>
                  <a:srgbClr val="FFE5E5"/>
                </a:solidFill>
                <a:latin typeface="DM Sans" pitchFamily="34" charset="0"/>
                <a:ea typeface="DM Sans" pitchFamily="34" charset="-122"/>
                <a:cs typeface="DM Sans" pitchFamily="34" charset="-120"/>
              </a:rPr>
              <a:t> Pilot deployments, establishing initial channel partnerships. Focus on proving core technology and market fit.</a:t>
            </a:r>
            <a:endParaRPr lang="en-US" sz="1250" dirty="0"/>
          </a:p>
        </p:txBody>
      </p:sp>
      <p:sp>
        <p:nvSpPr>
          <p:cNvPr id="11" name="Shape 9"/>
          <p:cNvSpPr/>
          <p:nvPr/>
        </p:nvSpPr>
        <p:spPr>
          <a:xfrm>
            <a:off x="7292340" y="3171230"/>
            <a:ext cx="477203" cy="22860"/>
          </a:xfrm>
          <a:prstGeom prst="roundRect">
            <a:avLst>
              <a:gd name="adj" fmla="val 292279"/>
            </a:avLst>
          </a:prstGeom>
          <a:solidFill>
            <a:srgbClr val="8D2424"/>
          </a:solidFill>
          <a:ln/>
        </p:spPr>
      </p:sp>
      <p:sp>
        <p:nvSpPr>
          <p:cNvPr id="12" name="Shape 10"/>
          <p:cNvSpPr/>
          <p:nvPr/>
        </p:nvSpPr>
        <p:spPr>
          <a:xfrm>
            <a:off x="7255550" y="3123009"/>
            <a:ext cx="119301" cy="119301"/>
          </a:xfrm>
          <a:prstGeom prst="roundRect">
            <a:avLst>
              <a:gd name="adj" fmla="val 383232"/>
            </a:avLst>
          </a:prstGeom>
          <a:solidFill>
            <a:srgbClr val="C91313"/>
          </a:solidFill>
          <a:ln/>
        </p:spPr>
      </p:sp>
      <p:sp>
        <p:nvSpPr>
          <p:cNvPr id="13" name="Shape 11"/>
          <p:cNvSpPr/>
          <p:nvPr/>
        </p:nvSpPr>
        <p:spPr>
          <a:xfrm>
            <a:off x="7792403" y="2233255"/>
            <a:ext cx="6281261" cy="1898809"/>
          </a:xfrm>
          <a:prstGeom prst="roundRect">
            <a:avLst>
              <a:gd name="adj" fmla="val 3519"/>
            </a:avLst>
          </a:prstGeom>
          <a:solidFill>
            <a:srgbClr val="740B0B"/>
          </a:solidFill>
          <a:ln w="7620">
            <a:solidFill>
              <a:srgbClr val="8D2424"/>
            </a:solidFill>
            <a:prstDash val="solid"/>
          </a:ln>
        </p:spPr>
      </p:sp>
      <p:sp>
        <p:nvSpPr>
          <p:cNvPr id="14" name="Text 12"/>
          <p:cNvSpPr/>
          <p:nvPr/>
        </p:nvSpPr>
        <p:spPr>
          <a:xfrm>
            <a:off x="7959090" y="2399943"/>
            <a:ext cx="5347692" cy="261580"/>
          </a:xfrm>
          <a:prstGeom prst="rect">
            <a:avLst/>
          </a:prstGeom>
          <a:noFill/>
          <a:ln/>
        </p:spPr>
        <p:txBody>
          <a:bodyPr wrap="none" lIns="0" tIns="0" rIns="0" bIns="0" rtlCol="0" anchor="t"/>
          <a:lstStyle/>
          <a:p>
            <a:pPr marL="0" indent="0" algn="l">
              <a:lnSpc>
                <a:spcPts val="2050"/>
              </a:lnSpc>
              <a:buNone/>
            </a:pPr>
            <a:r>
              <a:rPr lang="en-US" sz="1600" dirty="0">
                <a:solidFill>
                  <a:srgbClr val="FFE5E5"/>
                </a:solidFill>
                <a:latin typeface="Dela Gothic One" pitchFamily="34" charset="0"/>
                <a:ea typeface="Dela Gothic One" pitchFamily="34" charset="-122"/>
                <a:cs typeface="Dela Gothic One" pitchFamily="34" charset="-120"/>
              </a:rPr>
              <a:t>Phase 2: Vertical Expansion (Months 12-24)</a:t>
            </a:r>
            <a:endParaRPr lang="en-US" sz="1600" dirty="0"/>
          </a:p>
        </p:txBody>
      </p:sp>
      <p:sp>
        <p:nvSpPr>
          <p:cNvPr id="15" name="Text 13"/>
          <p:cNvSpPr/>
          <p:nvPr/>
        </p:nvSpPr>
        <p:spPr>
          <a:xfrm>
            <a:off x="7959090" y="2756892"/>
            <a:ext cx="5947886" cy="254437"/>
          </a:xfrm>
          <a:prstGeom prst="rect">
            <a:avLst/>
          </a:prstGeom>
          <a:noFill/>
          <a:ln/>
        </p:spPr>
        <p:txBody>
          <a:bodyPr wrap="non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Target:</a:t>
            </a:r>
            <a:r>
              <a:rPr lang="en-US" sz="1250" dirty="0">
                <a:solidFill>
                  <a:srgbClr val="FFE5E5"/>
                </a:solidFill>
                <a:latin typeface="DM Sans" pitchFamily="34" charset="0"/>
                <a:ea typeface="DM Sans" pitchFamily="34" charset="-122"/>
                <a:cs typeface="DM Sans" pitchFamily="34" charset="-120"/>
              </a:rPr>
              <a:t> SMBs and high-risk verticals (hospitality, warehouses, education, retail)</a:t>
            </a:r>
            <a:endParaRPr lang="en-US" sz="1250" dirty="0"/>
          </a:p>
        </p:txBody>
      </p:sp>
      <p:sp>
        <p:nvSpPr>
          <p:cNvPr id="16" name="Text 14"/>
          <p:cNvSpPr/>
          <p:nvPr/>
        </p:nvSpPr>
        <p:spPr>
          <a:xfrm>
            <a:off x="7959090" y="3106698"/>
            <a:ext cx="5947886" cy="254437"/>
          </a:xfrm>
          <a:prstGeom prst="rect">
            <a:avLst/>
          </a:prstGeom>
          <a:noFill/>
          <a:ln/>
        </p:spPr>
        <p:txBody>
          <a:bodyPr wrap="non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Revenue Projection:</a:t>
            </a:r>
            <a:r>
              <a:rPr lang="en-US" sz="1250" dirty="0">
                <a:solidFill>
                  <a:srgbClr val="FFE5E5"/>
                </a:solidFill>
                <a:latin typeface="DM Sans" pitchFamily="34" charset="0"/>
                <a:ea typeface="DM Sans" pitchFamily="34" charset="-122"/>
                <a:cs typeface="DM Sans" pitchFamily="34" charset="-120"/>
              </a:rPr>
              <a:t> ₹5-10Cr from SMB and vertical expansion.</a:t>
            </a:r>
            <a:endParaRPr lang="en-US" sz="1250" dirty="0"/>
          </a:p>
        </p:txBody>
      </p:sp>
      <p:sp>
        <p:nvSpPr>
          <p:cNvPr id="17" name="Text 15"/>
          <p:cNvSpPr/>
          <p:nvPr/>
        </p:nvSpPr>
        <p:spPr>
          <a:xfrm>
            <a:off x="7959090" y="3456503"/>
            <a:ext cx="5947886" cy="508873"/>
          </a:xfrm>
          <a:prstGeom prst="rect">
            <a:avLst/>
          </a:prstGeom>
          <a:noFill/>
          <a:ln/>
        </p:spPr>
        <p:txBody>
          <a:bodyPr wrap="squar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Key Activities:</a:t>
            </a:r>
            <a:r>
              <a:rPr lang="en-US" sz="1250" dirty="0">
                <a:solidFill>
                  <a:srgbClr val="FFE5E5"/>
                </a:solidFill>
                <a:latin typeface="DM Sans" pitchFamily="34" charset="0"/>
                <a:ea typeface="DM Sans" pitchFamily="34" charset="-122"/>
                <a:cs typeface="DM Sans" pitchFamily="34" charset="-120"/>
              </a:rPr>
              <a:t> Launching AgniShakti Pro with advanced features tailored to specific industry needs, expanding sales channels.</a:t>
            </a:r>
            <a:endParaRPr lang="en-US" sz="1250" dirty="0"/>
          </a:p>
        </p:txBody>
      </p:sp>
      <p:sp>
        <p:nvSpPr>
          <p:cNvPr id="18" name="Shape 16"/>
          <p:cNvSpPr/>
          <p:nvPr/>
        </p:nvSpPr>
        <p:spPr>
          <a:xfrm>
            <a:off x="6860858" y="4953357"/>
            <a:ext cx="477203" cy="22860"/>
          </a:xfrm>
          <a:prstGeom prst="roundRect">
            <a:avLst>
              <a:gd name="adj" fmla="val 292279"/>
            </a:avLst>
          </a:prstGeom>
          <a:solidFill>
            <a:srgbClr val="8D2424"/>
          </a:solidFill>
          <a:ln/>
        </p:spPr>
      </p:sp>
      <p:sp>
        <p:nvSpPr>
          <p:cNvPr id="19" name="Shape 17"/>
          <p:cNvSpPr/>
          <p:nvPr/>
        </p:nvSpPr>
        <p:spPr>
          <a:xfrm>
            <a:off x="7255550" y="4905137"/>
            <a:ext cx="119301" cy="119301"/>
          </a:xfrm>
          <a:prstGeom prst="roundRect">
            <a:avLst>
              <a:gd name="adj" fmla="val 383232"/>
            </a:avLst>
          </a:prstGeom>
          <a:solidFill>
            <a:srgbClr val="C91313"/>
          </a:solidFill>
          <a:ln/>
        </p:spPr>
      </p:sp>
      <p:sp>
        <p:nvSpPr>
          <p:cNvPr id="20" name="Shape 18"/>
          <p:cNvSpPr/>
          <p:nvPr/>
        </p:nvSpPr>
        <p:spPr>
          <a:xfrm>
            <a:off x="556736" y="3757374"/>
            <a:ext cx="6281261" cy="2414826"/>
          </a:xfrm>
          <a:prstGeom prst="roundRect">
            <a:avLst>
              <a:gd name="adj" fmla="val 2767"/>
            </a:avLst>
          </a:prstGeom>
          <a:solidFill>
            <a:srgbClr val="740B0B"/>
          </a:solidFill>
          <a:ln w="7620">
            <a:solidFill>
              <a:srgbClr val="8D2424"/>
            </a:solidFill>
            <a:prstDash val="solid"/>
          </a:ln>
        </p:spPr>
      </p:sp>
      <p:sp>
        <p:nvSpPr>
          <p:cNvPr id="21" name="Text 19"/>
          <p:cNvSpPr/>
          <p:nvPr/>
        </p:nvSpPr>
        <p:spPr>
          <a:xfrm>
            <a:off x="723424" y="3924062"/>
            <a:ext cx="5947886" cy="523161"/>
          </a:xfrm>
          <a:prstGeom prst="rect">
            <a:avLst/>
          </a:prstGeom>
          <a:noFill/>
          <a:ln/>
        </p:spPr>
        <p:txBody>
          <a:bodyPr wrap="square" lIns="0" tIns="0" rIns="0" bIns="0" rtlCol="0" anchor="t"/>
          <a:lstStyle/>
          <a:p>
            <a:pPr marL="0" indent="0" algn="r">
              <a:lnSpc>
                <a:spcPts val="2050"/>
              </a:lnSpc>
              <a:buNone/>
            </a:pPr>
            <a:r>
              <a:rPr lang="en-US" sz="1600" dirty="0">
                <a:solidFill>
                  <a:srgbClr val="FFE5E5"/>
                </a:solidFill>
                <a:latin typeface="Dela Gothic One" pitchFamily="34" charset="0"/>
                <a:ea typeface="Dela Gothic One" pitchFamily="34" charset="-122"/>
                <a:cs typeface="Dela Gothic One" pitchFamily="34" charset="-120"/>
              </a:rPr>
              <a:t>Phase 3: Geographic &amp; Platform Scaling (Months 24-36)</a:t>
            </a:r>
            <a:endParaRPr lang="en-US" sz="1600" dirty="0"/>
          </a:p>
        </p:txBody>
      </p:sp>
      <p:sp>
        <p:nvSpPr>
          <p:cNvPr id="22" name="Text 20"/>
          <p:cNvSpPr/>
          <p:nvPr/>
        </p:nvSpPr>
        <p:spPr>
          <a:xfrm>
            <a:off x="723424" y="4542592"/>
            <a:ext cx="5947886" cy="254437"/>
          </a:xfrm>
          <a:prstGeom prst="rect">
            <a:avLst/>
          </a:prstGeom>
          <a:noFill/>
          <a:ln/>
        </p:spPr>
        <p:txBody>
          <a:bodyPr wrap="non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Target:</a:t>
            </a:r>
            <a:r>
              <a:rPr lang="en-US" sz="1250" dirty="0">
                <a:solidFill>
                  <a:srgbClr val="FFE5E5"/>
                </a:solidFill>
                <a:latin typeface="DM Sans" pitchFamily="34" charset="0"/>
                <a:ea typeface="DM Sans" pitchFamily="34" charset="-122"/>
                <a:cs typeface="DM Sans" pitchFamily="34" charset="-120"/>
              </a:rPr>
              <a:t> Global markets, public infrastructure</a:t>
            </a:r>
            <a:endParaRPr lang="en-US" sz="1250" dirty="0"/>
          </a:p>
        </p:txBody>
      </p:sp>
      <p:sp>
        <p:nvSpPr>
          <p:cNvPr id="23" name="Text 21"/>
          <p:cNvSpPr/>
          <p:nvPr/>
        </p:nvSpPr>
        <p:spPr>
          <a:xfrm>
            <a:off x="723424" y="4892397"/>
            <a:ext cx="5947886" cy="508873"/>
          </a:xfrm>
          <a:prstGeom prst="rect">
            <a:avLst/>
          </a:prstGeom>
          <a:noFill/>
          <a:ln/>
        </p:spPr>
        <p:txBody>
          <a:bodyPr wrap="squar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Revenue Projection:</a:t>
            </a:r>
            <a:r>
              <a:rPr lang="en-US" sz="1250" dirty="0">
                <a:solidFill>
                  <a:srgbClr val="FFE5E5"/>
                </a:solidFill>
                <a:latin typeface="DM Sans" pitchFamily="34" charset="0"/>
                <a:ea typeface="DM Sans" pitchFamily="34" charset="-122"/>
                <a:cs typeface="DM Sans" pitchFamily="34" charset="-120"/>
              </a:rPr>
              <a:t> ₹25-50Cr from global markets and public sector contracts.</a:t>
            </a:r>
            <a:endParaRPr lang="en-US" sz="1250" dirty="0"/>
          </a:p>
        </p:txBody>
      </p:sp>
      <p:sp>
        <p:nvSpPr>
          <p:cNvPr id="24" name="Text 22"/>
          <p:cNvSpPr/>
          <p:nvPr/>
        </p:nvSpPr>
        <p:spPr>
          <a:xfrm>
            <a:off x="723424" y="5496639"/>
            <a:ext cx="5947886" cy="508873"/>
          </a:xfrm>
          <a:prstGeom prst="rect">
            <a:avLst/>
          </a:prstGeom>
          <a:noFill/>
          <a:ln/>
        </p:spPr>
        <p:txBody>
          <a:bodyPr wrap="square" lIns="0" tIns="0" rIns="0" bIns="0" rtlCol="0" anchor="t"/>
          <a:lstStyle/>
          <a:p>
            <a:pPr marL="0" indent="0" algn="r">
              <a:lnSpc>
                <a:spcPts val="2000"/>
              </a:lnSpc>
              <a:buNone/>
            </a:pPr>
            <a:r>
              <a:rPr lang="en-US" sz="1250" b="1" dirty="0">
                <a:solidFill>
                  <a:srgbClr val="FFE5E5"/>
                </a:solidFill>
                <a:latin typeface="DM Sans" pitchFamily="34" charset="0"/>
                <a:ea typeface="DM Sans" pitchFamily="34" charset="-122"/>
                <a:cs typeface="DM Sans" pitchFamily="34" charset="-120"/>
              </a:rPr>
              <a:t>Key Activities:</a:t>
            </a:r>
            <a:r>
              <a:rPr lang="en-US" sz="1250" dirty="0">
                <a:solidFill>
                  <a:srgbClr val="FFE5E5"/>
                </a:solidFill>
                <a:latin typeface="DM Sans" pitchFamily="34" charset="0"/>
                <a:ea typeface="DM Sans" pitchFamily="34" charset="-122"/>
                <a:cs typeface="DM Sans" pitchFamily="34" charset="-120"/>
              </a:rPr>
              <a:t> Deploying Safety-as-a-Service (SaaS) platform, international expansion, securing contracts for large-scale public infrastructure projects.</a:t>
            </a:r>
            <a:endParaRPr lang="en-US" sz="1250" dirty="0"/>
          </a:p>
        </p:txBody>
      </p:sp>
      <p:sp>
        <p:nvSpPr>
          <p:cNvPr id="25" name="Shape 23"/>
          <p:cNvSpPr/>
          <p:nvPr/>
        </p:nvSpPr>
        <p:spPr>
          <a:xfrm>
            <a:off x="7292340" y="6446996"/>
            <a:ext cx="477203" cy="22860"/>
          </a:xfrm>
          <a:prstGeom prst="roundRect">
            <a:avLst>
              <a:gd name="adj" fmla="val 292279"/>
            </a:avLst>
          </a:prstGeom>
          <a:solidFill>
            <a:srgbClr val="8D2424"/>
          </a:solidFill>
          <a:ln/>
        </p:spPr>
      </p:sp>
      <p:sp>
        <p:nvSpPr>
          <p:cNvPr id="26" name="Shape 24"/>
          <p:cNvSpPr/>
          <p:nvPr/>
        </p:nvSpPr>
        <p:spPr>
          <a:xfrm>
            <a:off x="7255550" y="6398776"/>
            <a:ext cx="119301" cy="119301"/>
          </a:xfrm>
          <a:prstGeom prst="roundRect">
            <a:avLst>
              <a:gd name="adj" fmla="val 383232"/>
            </a:avLst>
          </a:prstGeom>
          <a:solidFill>
            <a:srgbClr val="C91313"/>
          </a:solidFill>
          <a:ln/>
        </p:spPr>
      </p:sp>
      <p:sp>
        <p:nvSpPr>
          <p:cNvPr id="27" name="Shape 25"/>
          <p:cNvSpPr/>
          <p:nvPr/>
        </p:nvSpPr>
        <p:spPr>
          <a:xfrm>
            <a:off x="7792403" y="5123855"/>
            <a:ext cx="6281261" cy="2669262"/>
          </a:xfrm>
          <a:prstGeom prst="roundRect">
            <a:avLst>
              <a:gd name="adj" fmla="val 2503"/>
            </a:avLst>
          </a:prstGeom>
          <a:solidFill>
            <a:srgbClr val="740B0B"/>
          </a:solidFill>
          <a:ln w="7620">
            <a:solidFill>
              <a:srgbClr val="8D2424"/>
            </a:solidFill>
            <a:prstDash val="solid"/>
          </a:ln>
        </p:spPr>
      </p:sp>
      <p:sp>
        <p:nvSpPr>
          <p:cNvPr id="28" name="Text 26"/>
          <p:cNvSpPr/>
          <p:nvPr/>
        </p:nvSpPr>
        <p:spPr>
          <a:xfrm>
            <a:off x="7959090" y="5290542"/>
            <a:ext cx="5947886" cy="523161"/>
          </a:xfrm>
          <a:prstGeom prst="rect">
            <a:avLst/>
          </a:prstGeom>
          <a:noFill/>
          <a:ln/>
        </p:spPr>
        <p:txBody>
          <a:bodyPr wrap="square" lIns="0" tIns="0" rIns="0" bIns="0" rtlCol="0" anchor="t"/>
          <a:lstStyle/>
          <a:p>
            <a:pPr marL="0" indent="0" algn="l">
              <a:lnSpc>
                <a:spcPts val="2050"/>
              </a:lnSpc>
              <a:buNone/>
            </a:pPr>
            <a:r>
              <a:rPr lang="en-US" sz="1600" dirty="0">
                <a:solidFill>
                  <a:srgbClr val="FFE5E5"/>
                </a:solidFill>
                <a:latin typeface="Dela Gothic One" pitchFamily="34" charset="0"/>
                <a:ea typeface="Dela Gothic One" pitchFamily="34" charset="-122"/>
                <a:cs typeface="Dela Gothic One" pitchFamily="34" charset="-120"/>
              </a:rPr>
              <a:t>Phase 4: Ecosystem &amp; Enterprise Play (Month 36+)</a:t>
            </a:r>
            <a:endParaRPr lang="en-US" sz="1600" dirty="0"/>
          </a:p>
        </p:txBody>
      </p:sp>
      <p:sp>
        <p:nvSpPr>
          <p:cNvPr id="29" name="Text 27"/>
          <p:cNvSpPr/>
          <p:nvPr/>
        </p:nvSpPr>
        <p:spPr>
          <a:xfrm>
            <a:off x="7959090" y="5909072"/>
            <a:ext cx="5947886" cy="254437"/>
          </a:xfrm>
          <a:prstGeom prst="rect">
            <a:avLst/>
          </a:prstGeom>
          <a:noFill/>
          <a:ln/>
        </p:spPr>
        <p:txBody>
          <a:bodyPr wrap="non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Target:</a:t>
            </a:r>
            <a:r>
              <a:rPr lang="en-US" sz="1250" dirty="0">
                <a:solidFill>
                  <a:srgbClr val="FFE5E5"/>
                </a:solidFill>
                <a:latin typeface="DM Sans" pitchFamily="34" charset="0"/>
                <a:ea typeface="DM Sans" pitchFamily="34" charset="-122"/>
                <a:cs typeface="DM Sans" pitchFamily="34" charset="-120"/>
              </a:rPr>
              <a:t> Enterprise clients, insurance companies</a:t>
            </a:r>
            <a:endParaRPr lang="en-US" sz="1250" dirty="0"/>
          </a:p>
        </p:txBody>
      </p:sp>
      <p:sp>
        <p:nvSpPr>
          <p:cNvPr id="30" name="Text 28"/>
          <p:cNvSpPr/>
          <p:nvPr/>
        </p:nvSpPr>
        <p:spPr>
          <a:xfrm>
            <a:off x="7959090" y="6258878"/>
            <a:ext cx="5947886" cy="508873"/>
          </a:xfrm>
          <a:prstGeom prst="rect">
            <a:avLst/>
          </a:prstGeom>
          <a:noFill/>
          <a:ln/>
        </p:spPr>
        <p:txBody>
          <a:bodyPr wrap="squar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Revenue Projection:</a:t>
            </a:r>
            <a:r>
              <a:rPr lang="en-US" sz="1250" dirty="0">
                <a:solidFill>
                  <a:srgbClr val="FFE5E5"/>
                </a:solidFill>
                <a:latin typeface="DM Sans" pitchFamily="34" charset="0"/>
                <a:ea typeface="DM Sans" pitchFamily="34" charset="-122"/>
                <a:cs typeface="DM Sans" pitchFamily="34" charset="-120"/>
              </a:rPr>
              <a:t> ₹100Cr+ from enterprise clients and insurance partnerships.</a:t>
            </a:r>
            <a:endParaRPr lang="en-US" sz="1250" dirty="0"/>
          </a:p>
        </p:txBody>
      </p:sp>
      <p:sp>
        <p:nvSpPr>
          <p:cNvPr id="31" name="Text 29"/>
          <p:cNvSpPr/>
          <p:nvPr/>
        </p:nvSpPr>
        <p:spPr>
          <a:xfrm>
            <a:off x="7959090" y="6863120"/>
            <a:ext cx="5947886" cy="763310"/>
          </a:xfrm>
          <a:prstGeom prst="rect">
            <a:avLst/>
          </a:prstGeom>
          <a:noFill/>
          <a:ln/>
        </p:spPr>
        <p:txBody>
          <a:bodyPr wrap="square" lIns="0" tIns="0" rIns="0" bIns="0" rtlCol="0" anchor="t"/>
          <a:lstStyle/>
          <a:p>
            <a:pPr marL="0" indent="0" algn="l">
              <a:lnSpc>
                <a:spcPts val="2000"/>
              </a:lnSpc>
              <a:buNone/>
            </a:pPr>
            <a:r>
              <a:rPr lang="en-US" sz="1250" b="1" dirty="0">
                <a:solidFill>
                  <a:srgbClr val="FFE5E5"/>
                </a:solidFill>
                <a:latin typeface="DM Sans" pitchFamily="34" charset="0"/>
                <a:ea typeface="DM Sans" pitchFamily="34" charset="-122"/>
                <a:cs typeface="DM Sans" pitchFamily="34" charset="-120"/>
              </a:rPr>
              <a:t>Key Activities:</a:t>
            </a:r>
            <a:r>
              <a:rPr lang="en-US" sz="1250" dirty="0">
                <a:solidFill>
                  <a:srgbClr val="FFE5E5"/>
                </a:solidFill>
                <a:latin typeface="DM Sans" pitchFamily="34" charset="0"/>
                <a:ea typeface="DM Sans" pitchFamily="34" charset="-122"/>
                <a:cs typeface="DM Sans" pitchFamily="34" charset="-120"/>
              </a:rPr>
              <a:t> Implementing an API-first strategy for seamless integration, developing advanced predictive analytics, forming deep strategic alliances with enterprise and insurance giants.</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02945" y="662940"/>
            <a:ext cx="7972782" cy="660559"/>
          </a:xfrm>
          <a:prstGeom prst="rect">
            <a:avLst/>
          </a:prstGeom>
          <a:noFill/>
          <a:ln/>
        </p:spPr>
        <p:txBody>
          <a:bodyPr wrap="none" lIns="0" tIns="0" rIns="0" bIns="0" rtlCol="0" anchor="t"/>
          <a:lstStyle/>
          <a:p>
            <a:pPr marL="0" indent="0" algn="l">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Impact and Future Scope</a:t>
            </a:r>
            <a:endParaRPr lang="en-US" sz="4150" dirty="0"/>
          </a:p>
        </p:txBody>
      </p:sp>
      <p:sp>
        <p:nvSpPr>
          <p:cNvPr id="3" name="Text 1"/>
          <p:cNvSpPr/>
          <p:nvPr/>
        </p:nvSpPr>
        <p:spPr>
          <a:xfrm>
            <a:off x="2358152" y="2260044"/>
            <a:ext cx="2642711" cy="330398"/>
          </a:xfrm>
          <a:prstGeom prst="rect">
            <a:avLst/>
          </a:prstGeom>
          <a:noFill/>
          <a:ln/>
        </p:spPr>
        <p:txBody>
          <a:bodyPr wrap="none" lIns="0" tIns="0" rIns="0" bIns="0" rtlCol="0" anchor="t"/>
          <a:lstStyle/>
          <a:p>
            <a:pPr marL="0" indent="0" algn="r">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Lives Saved</a:t>
            </a:r>
            <a:endParaRPr lang="en-US" sz="2050" dirty="0"/>
          </a:p>
        </p:txBody>
      </p:sp>
      <p:sp>
        <p:nvSpPr>
          <p:cNvPr id="4" name="Text 2"/>
          <p:cNvSpPr/>
          <p:nvPr/>
        </p:nvSpPr>
        <p:spPr>
          <a:xfrm>
            <a:off x="702945" y="2710934"/>
            <a:ext cx="4297918" cy="642699"/>
          </a:xfrm>
          <a:prstGeom prst="rect">
            <a:avLst/>
          </a:prstGeom>
          <a:noFill/>
          <a:ln/>
        </p:spPr>
        <p:txBody>
          <a:bodyPr wrap="square" lIns="0" tIns="0" rIns="0" bIns="0" rtlCol="0" anchor="t"/>
          <a:lstStyle/>
          <a:p>
            <a:pPr marL="0" indent="0" algn="r">
              <a:lnSpc>
                <a:spcPts val="2500"/>
              </a:lnSpc>
              <a:buNone/>
            </a:pPr>
            <a:r>
              <a:rPr lang="en-US" sz="1550" dirty="0">
                <a:solidFill>
                  <a:srgbClr val="FFE5E5"/>
                </a:solidFill>
                <a:latin typeface="DM Sans" pitchFamily="34" charset="0"/>
                <a:ea typeface="DM Sans" pitchFamily="34" charset="-122"/>
                <a:cs typeface="DM Sans" pitchFamily="34" charset="-120"/>
              </a:rPr>
              <a:t>Reduces fire casualties by 40-50% and response time by 58%.</a:t>
            </a:r>
            <a:endParaRPr lang="en-US" sz="1550" dirty="0"/>
          </a:p>
        </p:txBody>
      </p:sp>
      <p:pic>
        <p:nvPicPr>
          <p:cNvPr id="5" name="Image 0" descr="preencoded.png"/>
          <p:cNvPicPr>
            <a:picLocks noChangeAspect="1"/>
          </p:cNvPicPr>
          <p:nvPr/>
        </p:nvPicPr>
        <p:blipFill>
          <a:blip r:embed="rId3"/>
          <a:stretch>
            <a:fillRect/>
          </a:stretch>
        </p:blipFill>
        <p:spPr>
          <a:xfrm>
            <a:off x="5000863" y="1725097"/>
            <a:ext cx="4628555" cy="462855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8215" y="3183910"/>
            <a:ext cx="282416" cy="282416"/>
          </a:xfrm>
          <a:prstGeom prst="rect">
            <a:avLst/>
          </a:prstGeom>
        </p:spPr>
      </p:pic>
      <p:sp>
        <p:nvSpPr>
          <p:cNvPr id="7" name="Text 3"/>
          <p:cNvSpPr/>
          <p:nvPr/>
        </p:nvSpPr>
        <p:spPr>
          <a:xfrm>
            <a:off x="9629418" y="1795701"/>
            <a:ext cx="3177897" cy="330398"/>
          </a:xfrm>
          <a:prstGeom prst="rect">
            <a:avLst/>
          </a:prstGeom>
          <a:noFill/>
          <a:ln/>
        </p:spPr>
        <p:txBody>
          <a:bodyPr wrap="none" lIns="0" tIns="0" rIns="0" bIns="0" rtlCol="0" anchor="t"/>
          <a:lstStyle/>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Property Protection</a:t>
            </a:r>
            <a:endParaRPr lang="en-US" sz="2050" dirty="0"/>
          </a:p>
        </p:txBody>
      </p:sp>
      <p:sp>
        <p:nvSpPr>
          <p:cNvPr id="8" name="Text 4"/>
          <p:cNvSpPr/>
          <p:nvPr/>
        </p:nvSpPr>
        <p:spPr>
          <a:xfrm>
            <a:off x="9629418" y="2246590"/>
            <a:ext cx="4298037" cy="642699"/>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Early detection prevents 60% of property damage, reducing average loss significantly.</a:t>
            </a:r>
            <a:endParaRPr lang="en-US" sz="1550" dirty="0"/>
          </a:p>
        </p:txBody>
      </p:sp>
      <p:pic>
        <p:nvPicPr>
          <p:cNvPr id="9" name="Image 2" descr="preencoded.png"/>
          <p:cNvPicPr>
            <a:picLocks noChangeAspect="1"/>
          </p:cNvPicPr>
          <p:nvPr/>
        </p:nvPicPr>
        <p:blipFill>
          <a:blip r:embed="rId6"/>
          <a:stretch>
            <a:fillRect/>
          </a:stretch>
        </p:blipFill>
        <p:spPr>
          <a:xfrm>
            <a:off x="5000863" y="1725097"/>
            <a:ext cx="4628555" cy="462855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9571" y="2754570"/>
            <a:ext cx="282416" cy="282416"/>
          </a:xfrm>
          <a:prstGeom prst="rect">
            <a:avLst/>
          </a:prstGeom>
        </p:spPr>
      </p:pic>
      <p:sp>
        <p:nvSpPr>
          <p:cNvPr id="11" name="Text 5"/>
          <p:cNvSpPr/>
          <p:nvPr/>
        </p:nvSpPr>
        <p:spPr>
          <a:xfrm>
            <a:off x="10031016" y="3331845"/>
            <a:ext cx="2642711" cy="330398"/>
          </a:xfrm>
          <a:prstGeom prst="rect">
            <a:avLst/>
          </a:prstGeom>
          <a:noFill/>
          <a:ln/>
        </p:spPr>
        <p:txBody>
          <a:bodyPr wrap="none" lIns="0" tIns="0" rIns="0" bIns="0" rtlCol="0" anchor="t"/>
          <a:lstStyle/>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Accessibility</a:t>
            </a:r>
            <a:endParaRPr lang="en-US" sz="2050" dirty="0"/>
          </a:p>
        </p:txBody>
      </p:sp>
      <p:sp>
        <p:nvSpPr>
          <p:cNvPr id="12" name="Text 6"/>
          <p:cNvSpPr/>
          <p:nvPr/>
        </p:nvSpPr>
        <p:spPr>
          <a:xfrm>
            <a:off x="10031016" y="3782735"/>
            <a:ext cx="3896439" cy="964049"/>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Makes advanced safety accessible to middle-income housing with no hardware barriers.</a:t>
            </a:r>
            <a:endParaRPr lang="en-US" sz="1550" dirty="0"/>
          </a:p>
        </p:txBody>
      </p:sp>
      <p:pic>
        <p:nvPicPr>
          <p:cNvPr id="13" name="Image 4" descr="preencoded.png"/>
          <p:cNvPicPr>
            <a:picLocks noChangeAspect="1"/>
          </p:cNvPicPr>
          <p:nvPr/>
        </p:nvPicPr>
        <p:blipFill>
          <a:blip r:embed="rId9"/>
          <a:stretch>
            <a:fillRect/>
          </a:stretch>
        </p:blipFill>
        <p:spPr>
          <a:xfrm>
            <a:off x="5000863" y="1725097"/>
            <a:ext cx="4628555" cy="4628555"/>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220" y="3878640"/>
            <a:ext cx="282416" cy="282416"/>
          </a:xfrm>
          <a:prstGeom prst="rect">
            <a:avLst/>
          </a:prstGeom>
        </p:spPr>
      </p:pic>
      <p:sp>
        <p:nvSpPr>
          <p:cNvPr id="15" name="Text 7"/>
          <p:cNvSpPr/>
          <p:nvPr/>
        </p:nvSpPr>
        <p:spPr>
          <a:xfrm>
            <a:off x="9629418" y="5189339"/>
            <a:ext cx="2642711" cy="330398"/>
          </a:xfrm>
          <a:prstGeom prst="rect">
            <a:avLst/>
          </a:prstGeom>
          <a:noFill/>
          <a:ln/>
        </p:spPr>
        <p:txBody>
          <a:bodyPr wrap="none" lIns="0" tIns="0" rIns="0" bIns="0" rtlCol="0" anchor="t"/>
          <a:lstStyle/>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Future Scope</a:t>
            </a:r>
            <a:endParaRPr lang="en-US" sz="2050" dirty="0"/>
          </a:p>
        </p:txBody>
      </p:sp>
      <p:sp>
        <p:nvSpPr>
          <p:cNvPr id="16" name="Text 8"/>
          <p:cNvSpPr/>
          <p:nvPr/>
        </p:nvSpPr>
        <p:spPr>
          <a:xfrm>
            <a:off x="9629418" y="5640229"/>
            <a:ext cx="4298037" cy="642699"/>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Mobile app, SMS/WhatsApp alerts, gas leak detection, and multi-hazard monitoring.</a:t>
            </a:r>
            <a:endParaRPr lang="en-US" sz="1550" dirty="0"/>
          </a:p>
        </p:txBody>
      </p:sp>
      <p:pic>
        <p:nvPicPr>
          <p:cNvPr id="17" name="Image 6" descr="preencoded.png"/>
          <p:cNvPicPr>
            <a:picLocks noChangeAspect="1"/>
          </p:cNvPicPr>
          <p:nvPr/>
        </p:nvPicPr>
        <p:blipFill>
          <a:blip r:embed="rId12"/>
          <a:stretch>
            <a:fillRect/>
          </a:stretch>
        </p:blipFill>
        <p:spPr>
          <a:xfrm>
            <a:off x="5000863" y="1725097"/>
            <a:ext cx="4628555" cy="4628555"/>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19571" y="5002709"/>
            <a:ext cx="282416" cy="282416"/>
          </a:xfrm>
          <a:prstGeom prst="rect">
            <a:avLst/>
          </a:prstGeom>
        </p:spPr>
      </p:pic>
      <p:sp>
        <p:nvSpPr>
          <p:cNvPr id="19" name="Text 9"/>
          <p:cNvSpPr/>
          <p:nvPr/>
        </p:nvSpPr>
        <p:spPr>
          <a:xfrm>
            <a:off x="2358152" y="4724995"/>
            <a:ext cx="2642711" cy="330398"/>
          </a:xfrm>
          <a:prstGeom prst="rect">
            <a:avLst/>
          </a:prstGeom>
          <a:noFill/>
          <a:ln/>
        </p:spPr>
        <p:txBody>
          <a:bodyPr wrap="none" lIns="0" tIns="0" rIns="0" bIns="0" rtlCol="0" anchor="t"/>
          <a:lstStyle/>
          <a:p>
            <a:pPr marL="0" indent="0" algn="r">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Scalability</a:t>
            </a:r>
            <a:endParaRPr lang="en-US" sz="2050" dirty="0"/>
          </a:p>
        </p:txBody>
      </p:sp>
      <p:sp>
        <p:nvSpPr>
          <p:cNvPr id="20" name="Text 10"/>
          <p:cNvSpPr/>
          <p:nvPr/>
        </p:nvSpPr>
        <p:spPr>
          <a:xfrm>
            <a:off x="702945" y="5175885"/>
            <a:ext cx="4297918" cy="642699"/>
          </a:xfrm>
          <a:prstGeom prst="rect">
            <a:avLst/>
          </a:prstGeom>
          <a:noFill/>
          <a:ln/>
        </p:spPr>
        <p:txBody>
          <a:bodyPr wrap="square" lIns="0" tIns="0" rIns="0" bIns="0" rtlCol="0" anchor="t"/>
          <a:lstStyle/>
          <a:p>
            <a:pPr marL="0" indent="0" algn="r">
              <a:lnSpc>
                <a:spcPts val="2500"/>
              </a:lnSpc>
              <a:buNone/>
            </a:pPr>
            <a:r>
              <a:rPr lang="en-US" sz="1550" dirty="0">
                <a:solidFill>
                  <a:srgbClr val="FFE5E5"/>
                </a:solidFill>
                <a:latin typeface="DM Sans" pitchFamily="34" charset="0"/>
                <a:ea typeface="DM Sans" pitchFamily="34" charset="-122"/>
                <a:cs typeface="DM Sans" pitchFamily="34" charset="-120"/>
              </a:rPr>
              <a:t>Global potential—wherever there's a camera, there's potential protection.</a:t>
            </a:r>
            <a:endParaRPr lang="en-US" sz="1550" dirty="0"/>
          </a:p>
        </p:txBody>
      </p:sp>
      <p:pic>
        <p:nvPicPr>
          <p:cNvPr id="21" name="Image 8" descr="preencoded.png"/>
          <p:cNvPicPr>
            <a:picLocks noChangeAspect="1"/>
          </p:cNvPicPr>
          <p:nvPr/>
        </p:nvPicPr>
        <p:blipFill>
          <a:blip r:embed="rId15"/>
          <a:stretch>
            <a:fillRect/>
          </a:stretch>
        </p:blipFill>
        <p:spPr>
          <a:xfrm>
            <a:off x="5000863" y="1725097"/>
            <a:ext cx="4628555" cy="4628555"/>
          </a:xfrm>
          <a:prstGeom prst="rect">
            <a:avLst/>
          </a:prstGeom>
        </p:spPr>
      </p:pic>
      <p:pic>
        <p:nvPicPr>
          <p:cNvPr id="22"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98215" y="4573369"/>
            <a:ext cx="282416" cy="282416"/>
          </a:xfrm>
          <a:prstGeom prst="rect">
            <a:avLst/>
          </a:prstGeom>
        </p:spPr>
      </p:pic>
      <p:sp>
        <p:nvSpPr>
          <p:cNvPr id="23" name="Text 11"/>
          <p:cNvSpPr/>
          <p:nvPr/>
        </p:nvSpPr>
        <p:spPr>
          <a:xfrm>
            <a:off x="702945" y="6654879"/>
            <a:ext cx="7294126" cy="911662"/>
          </a:xfrm>
          <a:prstGeom prst="rect">
            <a:avLst/>
          </a:prstGeom>
          <a:noFill/>
          <a:ln/>
        </p:spPr>
        <p:txBody>
          <a:bodyPr wrap="none" lIns="0" tIns="0" rIns="0" bIns="0" rtlCol="0" anchor="t"/>
          <a:lstStyle/>
          <a:p>
            <a:pPr marL="0" indent="0" algn="l">
              <a:lnSpc>
                <a:spcPts val="7150"/>
              </a:lnSpc>
              <a:buNone/>
            </a:pPr>
            <a:r>
              <a:rPr lang="en-US" sz="5700" dirty="0">
                <a:solidFill>
                  <a:srgbClr val="FAEBEB"/>
                </a:solidFill>
                <a:latin typeface="Dela Gothic One" pitchFamily="34" charset="0"/>
                <a:ea typeface="Dela Gothic One" pitchFamily="34" charset="-122"/>
                <a:cs typeface="Dela Gothic One" pitchFamily="34" charset="-120"/>
              </a:rPr>
              <a:t>THANK YOU!</a:t>
            </a:r>
            <a:endParaRPr lang="en-US" sz="5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403509"/>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Primary Objective: Real-Time, Low-Cost Safety</a:t>
            </a:r>
            <a:endParaRPr lang="en-US" sz="4450" dirty="0"/>
          </a:p>
        </p:txBody>
      </p:sp>
      <p:sp>
        <p:nvSpPr>
          <p:cNvPr id="3" name="Shape 1"/>
          <p:cNvSpPr/>
          <p:nvPr/>
        </p:nvSpPr>
        <p:spPr>
          <a:xfrm>
            <a:off x="758309" y="3262193"/>
            <a:ext cx="6448544" cy="1673662"/>
          </a:xfrm>
          <a:prstGeom prst="roundRect">
            <a:avLst>
              <a:gd name="adj" fmla="val 8742"/>
            </a:avLst>
          </a:prstGeom>
          <a:solidFill>
            <a:srgbClr val="0A0A0A">
              <a:alpha val="95000"/>
            </a:srgbClr>
          </a:solidFill>
          <a:ln w="30480">
            <a:solidFill>
              <a:srgbClr val="8D2424"/>
            </a:solidFill>
            <a:prstDash val="solid"/>
          </a:ln>
        </p:spPr>
      </p:sp>
      <p:sp>
        <p:nvSpPr>
          <p:cNvPr id="4" name="Shape 2"/>
          <p:cNvSpPr/>
          <p:nvPr/>
        </p:nvSpPr>
        <p:spPr>
          <a:xfrm>
            <a:off x="788789" y="3277969"/>
            <a:ext cx="121920" cy="1673662"/>
          </a:xfrm>
          <a:prstGeom prst="roundRect">
            <a:avLst>
              <a:gd name="adj" fmla="val 74638"/>
            </a:avLst>
          </a:prstGeom>
          <a:solidFill>
            <a:srgbClr val="C91313"/>
          </a:solidFill>
          <a:ln/>
        </p:spPr>
      </p:sp>
      <p:sp>
        <p:nvSpPr>
          <p:cNvPr id="5" name="Text 3"/>
          <p:cNvSpPr/>
          <p:nvPr/>
        </p:nvSpPr>
        <p:spPr>
          <a:xfrm>
            <a:off x="1096804" y="350924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Core Technology</a:t>
            </a:r>
            <a:endParaRPr lang="en-US" sz="2200" dirty="0"/>
          </a:p>
        </p:txBody>
      </p:sp>
      <p:sp>
        <p:nvSpPr>
          <p:cNvPr id="6" name="Text 4"/>
          <p:cNvSpPr/>
          <p:nvPr/>
        </p:nvSpPr>
        <p:spPr>
          <a:xfrm>
            <a:off x="1096804" y="3995380"/>
            <a:ext cx="5862995"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Build a real-time, low-cost fire &amp; smoke detection system using </a:t>
            </a:r>
            <a:r>
              <a:rPr lang="en-US" sz="1700" b="1" dirty="0">
                <a:solidFill>
                  <a:srgbClr val="FFE5E5"/>
                </a:solidFill>
                <a:latin typeface="DM Sans" pitchFamily="34" charset="0"/>
                <a:ea typeface="DM Sans" pitchFamily="34" charset="-122"/>
                <a:cs typeface="DM Sans" pitchFamily="34" charset="-120"/>
              </a:rPr>
              <a:t>YOLOv8</a:t>
            </a:r>
            <a:r>
              <a:rPr lang="en-US" sz="1700" dirty="0">
                <a:solidFill>
                  <a:srgbClr val="FFE5E5"/>
                </a:solidFill>
                <a:latin typeface="DM Sans" pitchFamily="34" charset="0"/>
                <a:ea typeface="DM Sans" pitchFamily="34" charset="-122"/>
                <a:cs typeface="DM Sans" pitchFamily="34" charset="-120"/>
              </a:rPr>
              <a:t>.</a:t>
            </a:r>
            <a:endParaRPr lang="en-US" sz="1700" dirty="0"/>
          </a:p>
        </p:txBody>
      </p:sp>
      <p:sp>
        <p:nvSpPr>
          <p:cNvPr id="7" name="Shape 5"/>
          <p:cNvSpPr/>
          <p:nvPr/>
        </p:nvSpPr>
        <p:spPr>
          <a:xfrm>
            <a:off x="7423428" y="3262193"/>
            <a:ext cx="6448663" cy="1673662"/>
          </a:xfrm>
          <a:prstGeom prst="roundRect">
            <a:avLst>
              <a:gd name="adj" fmla="val 8742"/>
            </a:avLst>
          </a:prstGeom>
          <a:solidFill>
            <a:srgbClr val="0A0A0A">
              <a:alpha val="95000"/>
            </a:srgbClr>
          </a:solidFill>
          <a:ln w="30480">
            <a:solidFill>
              <a:srgbClr val="8D2424"/>
            </a:solidFill>
            <a:prstDash val="solid"/>
          </a:ln>
        </p:spPr>
      </p:sp>
      <p:sp>
        <p:nvSpPr>
          <p:cNvPr id="8" name="Shape 6"/>
          <p:cNvSpPr/>
          <p:nvPr/>
        </p:nvSpPr>
        <p:spPr>
          <a:xfrm>
            <a:off x="7392948" y="3262193"/>
            <a:ext cx="121920" cy="1673662"/>
          </a:xfrm>
          <a:prstGeom prst="roundRect">
            <a:avLst>
              <a:gd name="adj" fmla="val 74638"/>
            </a:avLst>
          </a:prstGeom>
          <a:solidFill>
            <a:srgbClr val="C91313"/>
          </a:solidFill>
          <a:ln/>
        </p:spPr>
      </p:sp>
      <p:sp>
        <p:nvSpPr>
          <p:cNvPr id="9" name="Text 7"/>
          <p:cNvSpPr/>
          <p:nvPr/>
        </p:nvSpPr>
        <p:spPr>
          <a:xfrm>
            <a:off x="7761923" y="3509248"/>
            <a:ext cx="3395424"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Hardware Flexibility</a:t>
            </a:r>
            <a:endParaRPr lang="en-US" sz="2200" dirty="0"/>
          </a:p>
        </p:txBody>
      </p:sp>
      <p:sp>
        <p:nvSpPr>
          <p:cNvPr id="10" name="Text 8"/>
          <p:cNvSpPr/>
          <p:nvPr/>
        </p:nvSpPr>
        <p:spPr>
          <a:xfrm>
            <a:off x="7761923" y="3995380"/>
            <a:ext cx="586311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Works on existing CCTV/webcams; no extra sensors or sprinklers required.</a:t>
            </a:r>
            <a:endParaRPr lang="en-US" sz="1700" dirty="0"/>
          </a:p>
        </p:txBody>
      </p:sp>
      <p:sp>
        <p:nvSpPr>
          <p:cNvPr id="11" name="Shape 9"/>
          <p:cNvSpPr/>
          <p:nvPr/>
        </p:nvSpPr>
        <p:spPr>
          <a:xfrm>
            <a:off x="758309" y="5152430"/>
            <a:ext cx="6448544" cy="1673662"/>
          </a:xfrm>
          <a:prstGeom prst="roundRect">
            <a:avLst>
              <a:gd name="adj" fmla="val 8742"/>
            </a:avLst>
          </a:prstGeom>
          <a:solidFill>
            <a:srgbClr val="0A0A0A">
              <a:alpha val="95000"/>
            </a:srgbClr>
          </a:solidFill>
          <a:ln w="30480">
            <a:solidFill>
              <a:srgbClr val="8D2424"/>
            </a:solidFill>
            <a:prstDash val="solid"/>
          </a:ln>
        </p:spPr>
      </p:sp>
      <p:sp>
        <p:nvSpPr>
          <p:cNvPr id="12" name="Shape 10"/>
          <p:cNvSpPr/>
          <p:nvPr/>
        </p:nvSpPr>
        <p:spPr>
          <a:xfrm>
            <a:off x="727829" y="5152430"/>
            <a:ext cx="121920" cy="1673662"/>
          </a:xfrm>
          <a:prstGeom prst="roundRect">
            <a:avLst>
              <a:gd name="adj" fmla="val 74638"/>
            </a:avLst>
          </a:prstGeom>
          <a:solidFill>
            <a:srgbClr val="C91313"/>
          </a:solidFill>
          <a:ln/>
        </p:spPr>
      </p:sp>
      <p:sp>
        <p:nvSpPr>
          <p:cNvPr id="13" name="Text 11"/>
          <p:cNvSpPr/>
          <p:nvPr/>
        </p:nvSpPr>
        <p:spPr>
          <a:xfrm>
            <a:off x="1096804" y="5399484"/>
            <a:ext cx="363819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Automated Response</a:t>
            </a:r>
            <a:endParaRPr lang="en-US" sz="2200" dirty="0"/>
          </a:p>
        </p:txBody>
      </p:sp>
      <p:sp>
        <p:nvSpPr>
          <p:cNvPr id="14" name="Text 12"/>
          <p:cNvSpPr/>
          <p:nvPr/>
        </p:nvSpPr>
        <p:spPr>
          <a:xfrm>
            <a:off x="1096804" y="5885617"/>
            <a:ext cx="586299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Auto-alerts the nearest fire station and owners instantly.</a:t>
            </a:r>
            <a:endParaRPr lang="en-US" sz="1700" dirty="0"/>
          </a:p>
        </p:txBody>
      </p:sp>
      <p:sp>
        <p:nvSpPr>
          <p:cNvPr id="15" name="Shape 13"/>
          <p:cNvSpPr/>
          <p:nvPr/>
        </p:nvSpPr>
        <p:spPr>
          <a:xfrm>
            <a:off x="7423428" y="5152430"/>
            <a:ext cx="6448663" cy="1673662"/>
          </a:xfrm>
          <a:prstGeom prst="roundRect">
            <a:avLst>
              <a:gd name="adj" fmla="val 8742"/>
            </a:avLst>
          </a:prstGeom>
          <a:solidFill>
            <a:srgbClr val="0A0A0A">
              <a:alpha val="95000"/>
            </a:srgbClr>
          </a:solidFill>
          <a:ln w="30480">
            <a:solidFill>
              <a:srgbClr val="8D2424"/>
            </a:solidFill>
            <a:prstDash val="solid"/>
          </a:ln>
        </p:spPr>
      </p:sp>
      <p:sp>
        <p:nvSpPr>
          <p:cNvPr id="16" name="Shape 14"/>
          <p:cNvSpPr/>
          <p:nvPr/>
        </p:nvSpPr>
        <p:spPr>
          <a:xfrm>
            <a:off x="7392948" y="5152430"/>
            <a:ext cx="121920" cy="1673662"/>
          </a:xfrm>
          <a:prstGeom prst="roundRect">
            <a:avLst>
              <a:gd name="adj" fmla="val 74638"/>
            </a:avLst>
          </a:prstGeom>
          <a:solidFill>
            <a:srgbClr val="C91313"/>
          </a:solidFill>
          <a:ln/>
        </p:spPr>
      </p:sp>
      <p:sp>
        <p:nvSpPr>
          <p:cNvPr id="17" name="Text 15"/>
          <p:cNvSpPr/>
          <p:nvPr/>
        </p:nvSpPr>
        <p:spPr>
          <a:xfrm>
            <a:off x="7761923" y="5399484"/>
            <a:ext cx="371748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Incident Visualization</a:t>
            </a:r>
            <a:endParaRPr lang="en-US" sz="2200" dirty="0"/>
          </a:p>
        </p:txBody>
      </p:sp>
      <p:sp>
        <p:nvSpPr>
          <p:cNvPr id="18" name="Text 16"/>
          <p:cNvSpPr/>
          <p:nvPr/>
        </p:nvSpPr>
        <p:spPr>
          <a:xfrm>
            <a:off x="7761923" y="5885617"/>
            <a:ext cx="586311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Visualizes incidents and live status on a society map dashboard.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6852" y="545783"/>
            <a:ext cx="11352014" cy="495300"/>
          </a:xfrm>
          <a:prstGeom prst="rect">
            <a:avLst/>
          </a:prstGeom>
          <a:noFill/>
          <a:ln/>
        </p:spPr>
        <p:txBody>
          <a:bodyPr wrap="none" lIns="0" tIns="0" rIns="0" bIns="0" rtlCol="0" anchor="t"/>
          <a:lstStyle/>
          <a:p>
            <a:pPr marL="0" indent="0" algn="l">
              <a:lnSpc>
                <a:spcPts val="3850"/>
              </a:lnSpc>
              <a:buNone/>
            </a:pPr>
            <a:r>
              <a:rPr lang="en-US" sz="3100" dirty="0">
                <a:solidFill>
                  <a:srgbClr val="FAEBEB"/>
                </a:solidFill>
                <a:latin typeface="Dela Gothic One" pitchFamily="34" charset="0"/>
                <a:ea typeface="Dela Gothic One" pitchFamily="34" charset="-122"/>
                <a:cs typeface="Dela Gothic One" pitchFamily="34" charset="-120"/>
              </a:rPr>
              <a:t>Functional Objectives: Comprehensive Coverage</a:t>
            </a:r>
            <a:endParaRPr lang="en-US" sz="3100" dirty="0"/>
          </a:p>
        </p:txBody>
      </p:sp>
      <p:sp>
        <p:nvSpPr>
          <p:cNvPr id="3" name="Shape 1"/>
          <p:cNvSpPr/>
          <p:nvPr/>
        </p:nvSpPr>
        <p:spPr>
          <a:xfrm>
            <a:off x="526852" y="1661874"/>
            <a:ext cx="6604754" cy="1180981"/>
          </a:xfrm>
          <a:prstGeom prst="roundRect">
            <a:avLst>
              <a:gd name="adj" fmla="val 6194"/>
            </a:avLst>
          </a:prstGeom>
          <a:solidFill>
            <a:srgbClr val="0A0A0A">
              <a:alpha val="95000"/>
            </a:srgbClr>
          </a:solidFill>
          <a:ln/>
        </p:spPr>
      </p:sp>
      <p:sp>
        <p:nvSpPr>
          <p:cNvPr id="4" name="Shape 2"/>
          <p:cNvSpPr/>
          <p:nvPr/>
        </p:nvSpPr>
        <p:spPr>
          <a:xfrm>
            <a:off x="526852" y="1646634"/>
            <a:ext cx="6604754" cy="60960"/>
          </a:xfrm>
          <a:prstGeom prst="roundRect">
            <a:avLst>
              <a:gd name="adj" fmla="val 103727"/>
            </a:avLst>
          </a:prstGeom>
          <a:solidFill>
            <a:srgbClr val="C91313"/>
          </a:solidFill>
          <a:ln/>
        </p:spPr>
      </p:sp>
      <p:sp>
        <p:nvSpPr>
          <p:cNvPr id="5" name="Shape 3"/>
          <p:cNvSpPr/>
          <p:nvPr/>
        </p:nvSpPr>
        <p:spPr>
          <a:xfrm>
            <a:off x="3603367" y="1436132"/>
            <a:ext cx="451604" cy="451604"/>
          </a:xfrm>
          <a:prstGeom prst="roundRect">
            <a:avLst>
              <a:gd name="adj" fmla="val 202478"/>
            </a:avLst>
          </a:prstGeom>
          <a:solidFill>
            <a:srgbClr val="C91313"/>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8860" y="1571506"/>
            <a:ext cx="180618" cy="180618"/>
          </a:xfrm>
          <a:prstGeom prst="rect">
            <a:avLst/>
          </a:prstGeom>
        </p:spPr>
      </p:pic>
      <p:sp>
        <p:nvSpPr>
          <p:cNvPr id="7" name="Text 4"/>
          <p:cNvSpPr/>
          <p:nvPr/>
        </p:nvSpPr>
        <p:spPr>
          <a:xfrm>
            <a:off x="692587" y="2038231"/>
            <a:ext cx="2079903" cy="247650"/>
          </a:xfrm>
          <a:prstGeom prst="rect">
            <a:avLst/>
          </a:prstGeom>
          <a:noFill/>
          <a:ln/>
        </p:spPr>
        <p:txBody>
          <a:bodyPr wrap="none" lIns="0" tIns="0" rIns="0" bIns="0" rtlCol="0" anchor="t"/>
          <a:lstStyle/>
          <a:p>
            <a:pPr marL="0" indent="0" algn="l">
              <a:lnSpc>
                <a:spcPts val="1900"/>
              </a:lnSpc>
              <a:buNone/>
            </a:pPr>
            <a:r>
              <a:rPr lang="en-US" sz="1550" dirty="0">
                <a:solidFill>
                  <a:srgbClr val="FFE5E5"/>
                </a:solidFill>
                <a:latin typeface="Dela Gothic One" pitchFamily="34" charset="0"/>
                <a:ea typeface="Dela Gothic One" pitchFamily="34" charset="-122"/>
                <a:cs typeface="Dela Gothic One" pitchFamily="34" charset="-120"/>
              </a:rPr>
              <a:t>Dual AI Detection</a:t>
            </a:r>
            <a:endParaRPr lang="en-US" sz="1550" dirty="0"/>
          </a:p>
        </p:txBody>
      </p:sp>
      <p:sp>
        <p:nvSpPr>
          <p:cNvPr id="8" name="Text 5"/>
          <p:cNvSpPr/>
          <p:nvPr/>
        </p:nvSpPr>
        <p:spPr>
          <a:xfrm>
            <a:off x="692587" y="2436376"/>
            <a:ext cx="6273284" cy="240744"/>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Detect fire and smoke in live video feeds using custom-trained YOLOv8 models.</a:t>
            </a:r>
            <a:endParaRPr lang="en-US" sz="1150" dirty="0"/>
          </a:p>
        </p:txBody>
      </p:sp>
      <p:sp>
        <p:nvSpPr>
          <p:cNvPr id="9" name="Shape 6"/>
          <p:cNvSpPr/>
          <p:nvPr/>
        </p:nvSpPr>
        <p:spPr>
          <a:xfrm>
            <a:off x="526852" y="3219093"/>
            <a:ext cx="6604754" cy="1180981"/>
          </a:xfrm>
          <a:prstGeom prst="roundRect">
            <a:avLst>
              <a:gd name="adj" fmla="val 6194"/>
            </a:avLst>
          </a:prstGeom>
          <a:solidFill>
            <a:srgbClr val="0A0A0A">
              <a:alpha val="95000"/>
            </a:srgbClr>
          </a:solidFill>
          <a:ln/>
        </p:spPr>
      </p:sp>
      <p:sp>
        <p:nvSpPr>
          <p:cNvPr id="10" name="Shape 7"/>
          <p:cNvSpPr/>
          <p:nvPr/>
        </p:nvSpPr>
        <p:spPr>
          <a:xfrm>
            <a:off x="526852" y="3203853"/>
            <a:ext cx="6604754" cy="60960"/>
          </a:xfrm>
          <a:prstGeom prst="roundRect">
            <a:avLst>
              <a:gd name="adj" fmla="val 103727"/>
            </a:avLst>
          </a:prstGeom>
          <a:solidFill>
            <a:srgbClr val="C91313"/>
          </a:solidFill>
          <a:ln/>
        </p:spPr>
      </p:sp>
      <p:sp>
        <p:nvSpPr>
          <p:cNvPr id="11" name="Shape 8"/>
          <p:cNvSpPr/>
          <p:nvPr/>
        </p:nvSpPr>
        <p:spPr>
          <a:xfrm>
            <a:off x="3603367" y="2993350"/>
            <a:ext cx="451604" cy="451604"/>
          </a:xfrm>
          <a:prstGeom prst="roundRect">
            <a:avLst>
              <a:gd name="adj" fmla="val 202478"/>
            </a:avLst>
          </a:prstGeom>
          <a:solidFill>
            <a:srgbClr val="C91313"/>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8860" y="3128724"/>
            <a:ext cx="180618" cy="180618"/>
          </a:xfrm>
          <a:prstGeom prst="rect">
            <a:avLst/>
          </a:prstGeom>
        </p:spPr>
      </p:pic>
      <p:sp>
        <p:nvSpPr>
          <p:cNvPr id="13" name="Text 9"/>
          <p:cNvSpPr/>
          <p:nvPr/>
        </p:nvSpPr>
        <p:spPr>
          <a:xfrm>
            <a:off x="692587" y="3595449"/>
            <a:ext cx="2639973" cy="247650"/>
          </a:xfrm>
          <a:prstGeom prst="rect">
            <a:avLst/>
          </a:prstGeom>
          <a:noFill/>
          <a:ln/>
        </p:spPr>
        <p:txBody>
          <a:bodyPr wrap="none" lIns="0" tIns="0" rIns="0" bIns="0" rtlCol="0" anchor="t"/>
          <a:lstStyle/>
          <a:p>
            <a:pPr marL="0" indent="0" algn="l">
              <a:lnSpc>
                <a:spcPts val="1900"/>
              </a:lnSpc>
              <a:buNone/>
            </a:pPr>
            <a:r>
              <a:rPr lang="en-US" sz="1550" dirty="0">
                <a:solidFill>
                  <a:srgbClr val="FFE5E5"/>
                </a:solidFill>
                <a:latin typeface="Dela Gothic One" pitchFamily="34" charset="0"/>
                <a:ea typeface="Dela Gothic One" pitchFamily="34" charset="-122"/>
                <a:cs typeface="Dela Gothic One" pitchFamily="34" charset="-120"/>
              </a:rPr>
              <a:t>Multi-Camera Support</a:t>
            </a:r>
            <a:endParaRPr lang="en-US" sz="1550" dirty="0"/>
          </a:p>
        </p:txBody>
      </p:sp>
      <p:sp>
        <p:nvSpPr>
          <p:cNvPr id="14" name="Text 10"/>
          <p:cNvSpPr/>
          <p:nvPr/>
        </p:nvSpPr>
        <p:spPr>
          <a:xfrm>
            <a:off x="692587" y="3993594"/>
            <a:ext cx="6273284" cy="240744"/>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Per-house camera mapping for precise location identification.</a:t>
            </a:r>
            <a:endParaRPr lang="en-US" sz="1150" dirty="0"/>
          </a:p>
        </p:txBody>
      </p:sp>
      <p:sp>
        <p:nvSpPr>
          <p:cNvPr id="15" name="Shape 11"/>
          <p:cNvSpPr/>
          <p:nvPr/>
        </p:nvSpPr>
        <p:spPr>
          <a:xfrm>
            <a:off x="526852" y="4776311"/>
            <a:ext cx="6604754" cy="1180981"/>
          </a:xfrm>
          <a:prstGeom prst="roundRect">
            <a:avLst>
              <a:gd name="adj" fmla="val 6194"/>
            </a:avLst>
          </a:prstGeom>
          <a:solidFill>
            <a:srgbClr val="0A0A0A">
              <a:alpha val="95000"/>
            </a:srgbClr>
          </a:solidFill>
          <a:ln/>
        </p:spPr>
      </p:sp>
      <p:sp>
        <p:nvSpPr>
          <p:cNvPr id="16" name="Shape 12"/>
          <p:cNvSpPr/>
          <p:nvPr/>
        </p:nvSpPr>
        <p:spPr>
          <a:xfrm>
            <a:off x="526852" y="4761071"/>
            <a:ext cx="6604754" cy="60960"/>
          </a:xfrm>
          <a:prstGeom prst="roundRect">
            <a:avLst>
              <a:gd name="adj" fmla="val 103727"/>
            </a:avLst>
          </a:prstGeom>
          <a:solidFill>
            <a:srgbClr val="C91313"/>
          </a:solidFill>
          <a:ln/>
        </p:spPr>
      </p:sp>
      <p:sp>
        <p:nvSpPr>
          <p:cNvPr id="17" name="Shape 13"/>
          <p:cNvSpPr/>
          <p:nvPr/>
        </p:nvSpPr>
        <p:spPr>
          <a:xfrm>
            <a:off x="3603367" y="4550569"/>
            <a:ext cx="451604" cy="451604"/>
          </a:xfrm>
          <a:prstGeom prst="roundRect">
            <a:avLst>
              <a:gd name="adj" fmla="val 202478"/>
            </a:avLst>
          </a:prstGeom>
          <a:solidFill>
            <a:srgbClr val="C91313"/>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8860" y="4685943"/>
            <a:ext cx="180618" cy="180618"/>
          </a:xfrm>
          <a:prstGeom prst="rect">
            <a:avLst/>
          </a:prstGeom>
        </p:spPr>
      </p:pic>
      <p:sp>
        <p:nvSpPr>
          <p:cNvPr id="19" name="Text 14"/>
          <p:cNvSpPr/>
          <p:nvPr/>
        </p:nvSpPr>
        <p:spPr>
          <a:xfrm>
            <a:off x="692587" y="5152668"/>
            <a:ext cx="2324338" cy="247650"/>
          </a:xfrm>
          <a:prstGeom prst="rect">
            <a:avLst/>
          </a:prstGeom>
          <a:noFill/>
          <a:ln/>
        </p:spPr>
        <p:txBody>
          <a:bodyPr wrap="none" lIns="0" tIns="0" rIns="0" bIns="0" rtlCol="0" anchor="t"/>
          <a:lstStyle/>
          <a:p>
            <a:pPr marL="0" indent="0" algn="l">
              <a:lnSpc>
                <a:spcPts val="1900"/>
              </a:lnSpc>
              <a:buNone/>
            </a:pPr>
            <a:r>
              <a:rPr lang="en-US" sz="1550" dirty="0">
                <a:solidFill>
                  <a:srgbClr val="FFE5E5"/>
                </a:solidFill>
                <a:latin typeface="Dela Gothic One" pitchFamily="34" charset="0"/>
                <a:ea typeface="Dela Gothic One" pitchFamily="34" charset="-122"/>
                <a:cs typeface="Dela Gothic One" pitchFamily="34" charset="-120"/>
              </a:rPr>
              <a:t>Automated Alerting</a:t>
            </a:r>
            <a:endParaRPr lang="en-US" sz="1550" dirty="0"/>
          </a:p>
        </p:txBody>
      </p:sp>
      <p:sp>
        <p:nvSpPr>
          <p:cNvPr id="20" name="Text 15"/>
          <p:cNvSpPr/>
          <p:nvPr/>
        </p:nvSpPr>
        <p:spPr>
          <a:xfrm>
            <a:off x="692587" y="5550813"/>
            <a:ext cx="6273284" cy="240744"/>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Fetch house ID, email fire station/owner with timestamp, snapshot, and confidence score.</a:t>
            </a:r>
            <a:endParaRPr lang="en-US" sz="1150" dirty="0"/>
          </a:p>
        </p:txBody>
      </p:sp>
      <p:sp>
        <p:nvSpPr>
          <p:cNvPr id="21" name="Shape 16"/>
          <p:cNvSpPr/>
          <p:nvPr/>
        </p:nvSpPr>
        <p:spPr>
          <a:xfrm>
            <a:off x="526852" y="6333530"/>
            <a:ext cx="6604754" cy="1180981"/>
          </a:xfrm>
          <a:prstGeom prst="roundRect">
            <a:avLst>
              <a:gd name="adj" fmla="val 6194"/>
            </a:avLst>
          </a:prstGeom>
          <a:solidFill>
            <a:srgbClr val="0A0A0A">
              <a:alpha val="95000"/>
            </a:srgbClr>
          </a:solidFill>
          <a:ln/>
        </p:spPr>
      </p:sp>
      <p:sp>
        <p:nvSpPr>
          <p:cNvPr id="22" name="Shape 17"/>
          <p:cNvSpPr/>
          <p:nvPr/>
        </p:nvSpPr>
        <p:spPr>
          <a:xfrm>
            <a:off x="526852" y="6318290"/>
            <a:ext cx="6604754" cy="60960"/>
          </a:xfrm>
          <a:prstGeom prst="roundRect">
            <a:avLst>
              <a:gd name="adj" fmla="val 103727"/>
            </a:avLst>
          </a:prstGeom>
          <a:solidFill>
            <a:srgbClr val="C91313"/>
          </a:solidFill>
          <a:ln/>
        </p:spPr>
      </p:sp>
      <p:sp>
        <p:nvSpPr>
          <p:cNvPr id="23" name="Shape 18"/>
          <p:cNvSpPr/>
          <p:nvPr/>
        </p:nvSpPr>
        <p:spPr>
          <a:xfrm>
            <a:off x="3603367" y="6107787"/>
            <a:ext cx="451604" cy="451604"/>
          </a:xfrm>
          <a:prstGeom prst="roundRect">
            <a:avLst>
              <a:gd name="adj" fmla="val 202478"/>
            </a:avLst>
          </a:prstGeom>
          <a:solidFill>
            <a:srgbClr val="C91313"/>
          </a:solidFill>
          <a:ln/>
        </p:spPr>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8860" y="6243161"/>
            <a:ext cx="180618" cy="180618"/>
          </a:xfrm>
          <a:prstGeom prst="rect">
            <a:avLst/>
          </a:prstGeom>
        </p:spPr>
      </p:pic>
      <p:sp>
        <p:nvSpPr>
          <p:cNvPr id="25" name="Text 19"/>
          <p:cNvSpPr/>
          <p:nvPr/>
        </p:nvSpPr>
        <p:spPr>
          <a:xfrm>
            <a:off x="692587" y="6709886"/>
            <a:ext cx="2803565" cy="247650"/>
          </a:xfrm>
          <a:prstGeom prst="rect">
            <a:avLst/>
          </a:prstGeom>
          <a:noFill/>
          <a:ln/>
        </p:spPr>
        <p:txBody>
          <a:bodyPr wrap="none" lIns="0" tIns="0" rIns="0" bIns="0" rtlCol="0" anchor="t"/>
          <a:lstStyle/>
          <a:p>
            <a:pPr marL="0" indent="0" algn="l">
              <a:lnSpc>
                <a:spcPts val="1900"/>
              </a:lnSpc>
              <a:buNone/>
            </a:pPr>
            <a:r>
              <a:rPr lang="en-US" sz="1550" dirty="0">
                <a:solidFill>
                  <a:srgbClr val="FFE5E5"/>
                </a:solidFill>
                <a:latin typeface="Dela Gothic One" pitchFamily="34" charset="0"/>
                <a:ea typeface="Dela Gothic One" pitchFamily="34" charset="-122"/>
                <a:cs typeface="Dela Gothic One" pitchFamily="34" charset="-120"/>
              </a:rPr>
              <a:t>Society Map Dashboard</a:t>
            </a:r>
            <a:endParaRPr lang="en-US" sz="1550" dirty="0"/>
          </a:p>
        </p:txBody>
      </p:sp>
      <p:sp>
        <p:nvSpPr>
          <p:cNvPr id="26" name="Text 20"/>
          <p:cNvSpPr/>
          <p:nvPr/>
        </p:nvSpPr>
        <p:spPr>
          <a:xfrm>
            <a:off x="692587" y="7108031"/>
            <a:ext cx="6273284" cy="240744"/>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Live status visualization and role-based login (Owner / Admin / Fire-Station).</a:t>
            </a:r>
            <a:endParaRPr lang="en-US" sz="1150" dirty="0"/>
          </a:p>
        </p:txBody>
      </p:sp>
      <p:sp>
        <p:nvSpPr>
          <p:cNvPr id="27" name="Text 21"/>
          <p:cNvSpPr/>
          <p:nvPr/>
        </p:nvSpPr>
        <p:spPr>
          <a:xfrm>
            <a:off x="7518838" y="1306342"/>
            <a:ext cx="5098137" cy="247650"/>
          </a:xfrm>
          <a:prstGeom prst="rect">
            <a:avLst/>
          </a:prstGeom>
          <a:noFill/>
          <a:ln/>
        </p:spPr>
        <p:txBody>
          <a:bodyPr wrap="none" lIns="0" tIns="0" rIns="0" bIns="0" rtlCol="0" anchor="t"/>
          <a:lstStyle/>
          <a:p>
            <a:pPr marL="0" indent="0" algn="l">
              <a:lnSpc>
                <a:spcPts val="1900"/>
              </a:lnSpc>
              <a:buNone/>
            </a:pPr>
            <a:r>
              <a:rPr lang="en-US" sz="1550" dirty="0">
                <a:solidFill>
                  <a:srgbClr val="FAEBEB"/>
                </a:solidFill>
                <a:latin typeface="Dela Gothic One" pitchFamily="34" charset="0"/>
                <a:ea typeface="Dela Gothic One" pitchFamily="34" charset="-122"/>
                <a:cs typeface="Dela Gothic One" pitchFamily="34" charset="-120"/>
              </a:rPr>
              <a:t>Fire Incident Trends in India (Recent Years)</a:t>
            </a:r>
            <a:endParaRPr lang="en-US" sz="1550" dirty="0"/>
          </a:p>
        </p:txBody>
      </p:sp>
      <p:pic>
        <p:nvPicPr>
          <p:cNvPr id="28" name="Image 4" descr="preencoded.png"/>
          <p:cNvPicPr>
            <a:picLocks noChangeAspect="1"/>
          </p:cNvPicPr>
          <p:nvPr/>
        </p:nvPicPr>
        <p:blipFill>
          <a:blip r:embed="rId11"/>
          <a:stretch>
            <a:fillRect/>
          </a:stretch>
        </p:blipFill>
        <p:spPr>
          <a:xfrm>
            <a:off x="7498794" y="1766555"/>
            <a:ext cx="6604754" cy="3246834"/>
          </a:xfrm>
          <a:prstGeom prst="rect">
            <a:avLst/>
          </a:prstGeom>
        </p:spPr>
      </p:pic>
      <p:sp>
        <p:nvSpPr>
          <p:cNvPr id="29" name="Shape 22"/>
          <p:cNvSpPr/>
          <p:nvPr/>
        </p:nvSpPr>
        <p:spPr>
          <a:xfrm>
            <a:off x="8773001" y="5081111"/>
            <a:ext cx="150495" cy="150495"/>
          </a:xfrm>
          <a:prstGeom prst="roundRect">
            <a:avLst>
              <a:gd name="adj" fmla="val 12152"/>
            </a:avLst>
          </a:prstGeom>
          <a:solidFill>
            <a:srgbClr val="C41313"/>
          </a:solidFill>
          <a:ln/>
        </p:spPr>
      </p:sp>
      <p:sp>
        <p:nvSpPr>
          <p:cNvPr id="30" name="Text 23"/>
          <p:cNvSpPr/>
          <p:nvPr/>
        </p:nvSpPr>
        <p:spPr>
          <a:xfrm>
            <a:off x="8984456" y="5081111"/>
            <a:ext cx="621863" cy="150495"/>
          </a:xfrm>
          <a:prstGeom prst="rect">
            <a:avLst/>
          </a:prstGeom>
          <a:noFill/>
          <a:ln/>
        </p:spPr>
        <p:txBody>
          <a:bodyPr wrap="none" lIns="0" tIns="0" rIns="0" bIns="0" rtlCol="0" anchor="t"/>
          <a:lstStyle/>
          <a:p>
            <a:pPr marL="0" indent="0" algn="l">
              <a:lnSpc>
                <a:spcPts val="1150"/>
              </a:lnSpc>
              <a:buNone/>
            </a:pPr>
            <a:r>
              <a:rPr lang="en-US" sz="1150" dirty="0">
                <a:solidFill>
                  <a:srgbClr val="FFE5E5"/>
                </a:solidFill>
                <a:latin typeface="DM Sans" pitchFamily="34" charset="0"/>
                <a:ea typeface="DM Sans" pitchFamily="34" charset="-122"/>
                <a:cs typeface="DM Sans" pitchFamily="34" charset="-120"/>
              </a:rPr>
              <a:t>Fatalities</a:t>
            </a:r>
            <a:endParaRPr lang="en-US" sz="1150" dirty="0"/>
          </a:p>
        </p:txBody>
      </p:sp>
      <p:sp>
        <p:nvSpPr>
          <p:cNvPr id="31" name="Shape 24"/>
          <p:cNvSpPr/>
          <p:nvPr/>
        </p:nvSpPr>
        <p:spPr>
          <a:xfrm>
            <a:off x="9758720" y="5081111"/>
            <a:ext cx="150495" cy="150495"/>
          </a:xfrm>
          <a:prstGeom prst="roundRect">
            <a:avLst>
              <a:gd name="adj" fmla="val 12152"/>
            </a:avLst>
          </a:prstGeom>
          <a:solidFill>
            <a:srgbClr val="ED4343"/>
          </a:solidFill>
          <a:ln/>
        </p:spPr>
      </p:sp>
      <p:sp>
        <p:nvSpPr>
          <p:cNvPr id="32" name="Text 25"/>
          <p:cNvSpPr/>
          <p:nvPr/>
        </p:nvSpPr>
        <p:spPr>
          <a:xfrm>
            <a:off x="9970175" y="5081111"/>
            <a:ext cx="1888569" cy="300990"/>
          </a:xfrm>
          <a:prstGeom prst="rect">
            <a:avLst/>
          </a:prstGeom>
          <a:noFill/>
          <a:ln/>
        </p:spPr>
        <p:txBody>
          <a:bodyPr wrap="square" lIns="0" tIns="0" rIns="0" bIns="0" rtlCol="0" anchor="t"/>
          <a:lstStyle/>
          <a:p>
            <a:pPr marL="0" indent="0" algn="l">
              <a:lnSpc>
                <a:spcPts val="1150"/>
              </a:lnSpc>
              <a:buNone/>
            </a:pPr>
            <a:r>
              <a:rPr lang="en-US" sz="1150" dirty="0">
                <a:solidFill>
                  <a:srgbClr val="FFE5E5"/>
                </a:solidFill>
                <a:latin typeface="DM Sans" pitchFamily="34" charset="0"/>
                <a:ea typeface="DM Sans" pitchFamily="34" charset="-122"/>
                <a:cs typeface="DM Sans" pitchFamily="34" charset="-120"/>
              </a:rPr>
              <a:t>Property Losses (INR Crores)</a:t>
            </a:r>
            <a:endParaRPr lang="en-US" sz="1150" dirty="0"/>
          </a:p>
        </p:txBody>
      </p:sp>
      <p:sp>
        <p:nvSpPr>
          <p:cNvPr id="33" name="Shape 26"/>
          <p:cNvSpPr/>
          <p:nvPr/>
        </p:nvSpPr>
        <p:spPr>
          <a:xfrm>
            <a:off x="12011144" y="5081111"/>
            <a:ext cx="150495" cy="150495"/>
          </a:xfrm>
          <a:prstGeom prst="roundRect">
            <a:avLst>
              <a:gd name="adj" fmla="val 12152"/>
            </a:avLst>
          </a:prstGeom>
          <a:solidFill>
            <a:srgbClr val="F59595"/>
          </a:solidFill>
          <a:ln/>
        </p:spPr>
      </p:sp>
      <p:sp>
        <p:nvSpPr>
          <p:cNvPr id="34" name="Text 27"/>
          <p:cNvSpPr/>
          <p:nvPr/>
        </p:nvSpPr>
        <p:spPr>
          <a:xfrm>
            <a:off x="12222599" y="5081111"/>
            <a:ext cx="644604" cy="150495"/>
          </a:xfrm>
          <a:prstGeom prst="rect">
            <a:avLst/>
          </a:prstGeom>
          <a:noFill/>
          <a:ln/>
        </p:spPr>
        <p:txBody>
          <a:bodyPr wrap="none" lIns="0" tIns="0" rIns="0" bIns="0" rtlCol="0" anchor="t"/>
          <a:lstStyle/>
          <a:p>
            <a:pPr marL="0" indent="0" algn="l">
              <a:lnSpc>
                <a:spcPts val="1150"/>
              </a:lnSpc>
              <a:buNone/>
            </a:pPr>
            <a:r>
              <a:rPr lang="en-US" sz="1150" dirty="0">
                <a:solidFill>
                  <a:srgbClr val="FFE5E5"/>
                </a:solidFill>
                <a:latin typeface="DM Sans" pitchFamily="34" charset="0"/>
                <a:ea typeface="DM Sans" pitchFamily="34" charset="-122"/>
                <a:cs typeface="DM Sans" pitchFamily="34" charset="-120"/>
              </a:rPr>
              <a:t>Incidents</a:t>
            </a:r>
            <a:endParaRPr lang="en-US" sz="1150" dirty="0"/>
          </a:p>
        </p:txBody>
      </p:sp>
      <p:sp>
        <p:nvSpPr>
          <p:cNvPr id="35" name="Text 28"/>
          <p:cNvSpPr/>
          <p:nvPr/>
        </p:nvSpPr>
        <p:spPr>
          <a:xfrm>
            <a:off x="7518838" y="5791557"/>
            <a:ext cx="6604754" cy="962978"/>
          </a:xfrm>
          <a:prstGeom prst="rect">
            <a:avLst/>
          </a:prstGeom>
          <a:noFill/>
          <a:ln/>
        </p:spPr>
        <p:txBody>
          <a:bodyPr wrap="squar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The chart illustrates a concerning upward trend in fire-related incidents in India over the past few years. Annual fatalities, property losses (in INR Crores), and the overall frequency of incidents have all shown a steady increase, highlighting the urgent need for enhanced fire safety measures and advanced detection systems to mitigate these growing risks.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7076" y="327659"/>
            <a:ext cx="8255286" cy="648057"/>
          </a:xfrm>
          <a:prstGeom prst="rect">
            <a:avLst/>
          </a:prstGeom>
          <a:noFill/>
          <a:ln/>
        </p:spPr>
        <p:txBody>
          <a:bodyPr wrap="none" lIns="0" tIns="0" rIns="0" bIns="0" rtlCol="0" anchor="t"/>
          <a:lstStyle/>
          <a:p>
            <a:pPr marL="0" indent="0" algn="l">
              <a:lnSpc>
                <a:spcPts val="3050"/>
              </a:lnSpc>
              <a:buNone/>
            </a:pPr>
            <a:r>
              <a:rPr lang="en-US" sz="2800" dirty="0">
                <a:solidFill>
                  <a:srgbClr val="FAEBEB"/>
                </a:solidFill>
                <a:latin typeface="Dela Gothic One" pitchFamily="34" charset="0"/>
                <a:ea typeface="Dela Gothic One" pitchFamily="34" charset="-122"/>
                <a:cs typeface="Dela Gothic One" pitchFamily="34" charset="-120"/>
              </a:rPr>
              <a:t>The Problem: A Global Fire Crisis</a:t>
            </a:r>
            <a:endParaRPr lang="en-US" sz="2800" dirty="0"/>
          </a:p>
        </p:txBody>
      </p:sp>
      <p:sp>
        <p:nvSpPr>
          <p:cNvPr id="3" name="Text 1"/>
          <p:cNvSpPr/>
          <p:nvPr/>
        </p:nvSpPr>
        <p:spPr>
          <a:xfrm>
            <a:off x="221866" y="1527980"/>
            <a:ext cx="4499372" cy="393263"/>
          </a:xfrm>
          <a:prstGeom prst="rect">
            <a:avLst/>
          </a:prstGeom>
          <a:noFill/>
          <a:ln/>
        </p:spPr>
        <p:txBody>
          <a:bodyPr wrap="none" lIns="0" tIns="0" rIns="0" bIns="0" rtlCol="0" anchor="t"/>
          <a:lstStyle/>
          <a:p>
            <a:pPr marL="0" indent="0" algn="ctr">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180K+</a:t>
            </a:r>
            <a:endParaRPr lang="en-US" sz="3050" dirty="0"/>
          </a:p>
        </p:txBody>
      </p:sp>
      <p:sp>
        <p:nvSpPr>
          <p:cNvPr id="4" name="Text 2"/>
          <p:cNvSpPr/>
          <p:nvPr/>
        </p:nvSpPr>
        <p:spPr>
          <a:xfrm>
            <a:off x="1701999" y="2050652"/>
            <a:ext cx="1568053" cy="195977"/>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ela Gothic One" pitchFamily="34" charset="0"/>
                <a:ea typeface="Dela Gothic One" pitchFamily="34" charset="-122"/>
                <a:cs typeface="Dela Gothic One" pitchFamily="34" charset="-120"/>
              </a:rPr>
              <a:t>Global Fatalities</a:t>
            </a:r>
            <a:endParaRPr lang="en-US" sz="1600" dirty="0"/>
          </a:p>
        </p:txBody>
      </p:sp>
      <p:sp>
        <p:nvSpPr>
          <p:cNvPr id="5" name="Text 3"/>
          <p:cNvSpPr/>
          <p:nvPr/>
        </p:nvSpPr>
        <p:spPr>
          <a:xfrm>
            <a:off x="371226" y="2503431"/>
            <a:ext cx="4499372" cy="190619"/>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M Sans" pitchFamily="34" charset="0"/>
                <a:ea typeface="DM Sans" pitchFamily="34" charset="-122"/>
                <a:cs typeface="DM Sans" pitchFamily="34" charset="-120"/>
              </a:rPr>
              <a:t>People die due to fire-related incidents </a:t>
            </a:r>
          </a:p>
          <a:p>
            <a:pPr marL="0" indent="0" algn="ctr">
              <a:lnSpc>
                <a:spcPts val="1500"/>
              </a:lnSpc>
              <a:buNone/>
            </a:pPr>
            <a:r>
              <a:rPr lang="en-US" sz="1600" dirty="0">
                <a:solidFill>
                  <a:srgbClr val="FFE5E5"/>
                </a:solidFill>
                <a:latin typeface="DM Sans" pitchFamily="34" charset="0"/>
                <a:ea typeface="DM Sans" pitchFamily="34" charset="-122"/>
                <a:cs typeface="DM Sans" pitchFamily="34" charset="-120"/>
              </a:rPr>
              <a:t>globally every year.</a:t>
            </a:r>
            <a:endParaRPr lang="en-US" sz="1600" dirty="0"/>
          </a:p>
        </p:txBody>
      </p:sp>
      <p:sp>
        <p:nvSpPr>
          <p:cNvPr id="6" name="Text 4"/>
          <p:cNvSpPr/>
          <p:nvPr/>
        </p:nvSpPr>
        <p:spPr>
          <a:xfrm>
            <a:off x="5065332" y="1472562"/>
            <a:ext cx="4499491" cy="393263"/>
          </a:xfrm>
          <a:prstGeom prst="rect">
            <a:avLst/>
          </a:prstGeom>
          <a:noFill/>
          <a:ln/>
        </p:spPr>
        <p:txBody>
          <a:bodyPr wrap="none" lIns="0" tIns="0" rIns="0" bIns="0" rtlCol="0" anchor="t"/>
          <a:lstStyle/>
          <a:p>
            <a:pPr marL="0" indent="0" algn="ctr">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20</a:t>
            </a:r>
            <a:endParaRPr lang="en-US" sz="3050" dirty="0"/>
          </a:p>
        </p:txBody>
      </p:sp>
      <p:sp>
        <p:nvSpPr>
          <p:cNvPr id="7" name="Text 5"/>
          <p:cNvSpPr/>
          <p:nvPr/>
        </p:nvSpPr>
        <p:spPr>
          <a:xfrm>
            <a:off x="6531052" y="1997812"/>
            <a:ext cx="1568053" cy="195977"/>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ela Gothic One" pitchFamily="34" charset="0"/>
                <a:ea typeface="Dela Gothic One" pitchFamily="34" charset="-122"/>
                <a:cs typeface="Dela Gothic One" pitchFamily="34" charset="-120"/>
              </a:rPr>
              <a:t>India's Crisis</a:t>
            </a:r>
            <a:endParaRPr lang="en-US" sz="1600" dirty="0"/>
          </a:p>
        </p:txBody>
      </p:sp>
      <p:sp>
        <p:nvSpPr>
          <p:cNvPr id="8" name="Text 6"/>
          <p:cNvSpPr/>
          <p:nvPr/>
        </p:nvSpPr>
        <p:spPr>
          <a:xfrm>
            <a:off x="5065395" y="2478837"/>
            <a:ext cx="4499491" cy="190619"/>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M Sans" pitchFamily="34" charset="0"/>
                <a:ea typeface="DM Sans" pitchFamily="34" charset="-122"/>
                <a:cs typeface="DM Sans" pitchFamily="34" charset="-120"/>
              </a:rPr>
              <a:t>One person dies in a fire every 20 minutes</a:t>
            </a:r>
          </a:p>
          <a:p>
            <a:pPr marL="0" indent="0" algn="ctr">
              <a:lnSpc>
                <a:spcPts val="1500"/>
              </a:lnSpc>
              <a:buNone/>
            </a:pPr>
            <a:r>
              <a:rPr lang="en-US" sz="1600" dirty="0">
                <a:solidFill>
                  <a:srgbClr val="FFE5E5"/>
                </a:solidFill>
                <a:latin typeface="DM Sans" pitchFamily="34" charset="0"/>
                <a:ea typeface="DM Sans" pitchFamily="34" charset="-122"/>
                <a:cs typeface="DM Sans" pitchFamily="34" charset="-120"/>
              </a:rPr>
              <a:t> in India (NCRB Report).</a:t>
            </a:r>
            <a:endParaRPr lang="en-US" sz="1600" dirty="0"/>
          </a:p>
        </p:txBody>
      </p:sp>
      <p:sp>
        <p:nvSpPr>
          <p:cNvPr id="9" name="Text 7"/>
          <p:cNvSpPr/>
          <p:nvPr/>
        </p:nvSpPr>
        <p:spPr>
          <a:xfrm>
            <a:off x="9703784" y="1463591"/>
            <a:ext cx="4499372" cy="393263"/>
          </a:xfrm>
          <a:prstGeom prst="rect">
            <a:avLst/>
          </a:prstGeom>
          <a:noFill/>
          <a:ln/>
        </p:spPr>
        <p:txBody>
          <a:bodyPr wrap="none" lIns="0" tIns="0" rIns="0" bIns="0" rtlCol="0" anchor="t"/>
          <a:lstStyle/>
          <a:p>
            <a:pPr marL="0" indent="0" algn="ctr">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5</a:t>
            </a:r>
            <a:endParaRPr lang="en-US" sz="3050" dirty="0"/>
          </a:p>
        </p:txBody>
      </p:sp>
      <p:sp>
        <p:nvSpPr>
          <p:cNvPr id="10" name="Text 8"/>
          <p:cNvSpPr/>
          <p:nvPr/>
        </p:nvSpPr>
        <p:spPr>
          <a:xfrm>
            <a:off x="10998636" y="2004015"/>
            <a:ext cx="1929765" cy="195977"/>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ela Gothic One" pitchFamily="34" charset="0"/>
                <a:ea typeface="Dela Gothic One" pitchFamily="34" charset="-122"/>
                <a:cs typeface="Dela Gothic One" pitchFamily="34" charset="-120"/>
              </a:rPr>
              <a:t>Alert Latency Target</a:t>
            </a:r>
            <a:endParaRPr lang="en-US" sz="1600" dirty="0"/>
          </a:p>
        </p:txBody>
      </p:sp>
      <p:sp>
        <p:nvSpPr>
          <p:cNvPr id="11" name="Text 9"/>
          <p:cNvSpPr/>
          <p:nvPr/>
        </p:nvSpPr>
        <p:spPr>
          <a:xfrm>
            <a:off x="9713833" y="2408121"/>
            <a:ext cx="4499372" cy="190619"/>
          </a:xfrm>
          <a:prstGeom prst="rect">
            <a:avLst/>
          </a:prstGeom>
          <a:noFill/>
          <a:ln/>
        </p:spPr>
        <p:txBody>
          <a:bodyPr wrap="none" lIns="0" tIns="0" rIns="0" bIns="0" rtlCol="0" anchor="t"/>
          <a:lstStyle/>
          <a:p>
            <a:pPr marL="0" indent="0" algn="ctr">
              <a:lnSpc>
                <a:spcPts val="1500"/>
              </a:lnSpc>
              <a:buNone/>
            </a:pPr>
            <a:r>
              <a:rPr lang="en-US" sz="1600" dirty="0">
                <a:solidFill>
                  <a:srgbClr val="FFE5E5"/>
                </a:solidFill>
                <a:latin typeface="DM Sans" pitchFamily="34" charset="0"/>
                <a:ea typeface="DM Sans" pitchFamily="34" charset="-122"/>
                <a:cs typeface="DM Sans" pitchFamily="34" charset="-120"/>
              </a:rPr>
              <a:t>End-to-end alert latency target is </a:t>
            </a:r>
            <a:r>
              <a:rPr lang="en-US" sz="1600" b="1" dirty="0">
                <a:solidFill>
                  <a:srgbClr val="FFE5E5"/>
                </a:solidFill>
                <a:latin typeface="DM Sans" pitchFamily="34" charset="0"/>
                <a:ea typeface="DM Sans" pitchFamily="34" charset="-122"/>
                <a:cs typeface="DM Sans" pitchFamily="34" charset="-120"/>
              </a:rPr>
              <a:t>≤ 5</a:t>
            </a:r>
          </a:p>
          <a:p>
            <a:pPr marL="0" indent="0" algn="ctr">
              <a:lnSpc>
                <a:spcPts val="1500"/>
              </a:lnSpc>
              <a:buNone/>
            </a:pPr>
            <a:r>
              <a:rPr lang="en-US" sz="1600" b="1" dirty="0">
                <a:solidFill>
                  <a:srgbClr val="FFE5E5"/>
                </a:solidFill>
                <a:latin typeface="DM Sans" pitchFamily="34" charset="0"/>
                <a:ea typeface="DM Sans" pitchFamily="34" charset="-122"/>
                <a:cs typeface="DM Sans" pitchFamily="34" charset="-120"/>
              </a:rPr>
              <a:t> seconds</a:t>
            </a:r>
            <a:r>
              <a:rPr lang="en-US" sz="1600" dirty="0">
                <a:solidFill>
                  <a:srgbClr val="FFE5E5"/>
                </a:solidFill>
                <a:latin typeface="DM Sans" pitchFamily="34" charset="0"/>
                <a:ea typeface="DM Sans" pitchFamily="34" charset="-122"/>
                <a:cs typeface="DM Sans" pitchFamily="34" charset="-120"/>
              </a:rPr>
              <a:t>.</a:t>
            </a:r>
            <a:endParaRPr lang="en-US" sz="1600" dirty="0"/>
          </a:p>
        </p:txBody>
      </p:sp>
      <p:sp>
        <p:nvSpPr>
          <p:cNvPr id="12" name="Text 10"/>
          <p:cNvSpPr/>
          <p:nvPr/>
        </p:nvSpPr>
        <p:spPr>
          <a:xfrm>
            <a:off x="371226" y="3744392"/>
            <a:ext cx="13617535" cy="190619"/>
          </a:xfrm>
          <a:prstGeom prst="rect">
            <a:avLst/>
          </a:prstGeom>
          <a:noFill/>
          <a:ln/>
        </p:spPr>
        <p:txBody>
          <a:bodyPr wrap="none" lIns="0" tIns="0" rIns="0" bIns="0" rtlCol="0" anchor="t"/>
          <a:lstStyle/>
          <a:p>
            <a:pPr marL="0" indent="0" algn="l">
              <a:lnSpc>
                <a:spcPts val="1500"/>
              </a:lnSpc>
              <a:buNone/>
            </a:pPr>
            <a:r>
              <a:rPr lang="en-US" dirty="0">
                <a:solidFill>
                  <a:srgbClr val="FFE5E5"/>
                </a:solidFill>
                <a:latin typeface="DM Sans" pitchFamily="34" charset="0"/>
                <a:ea typeface="DM Sans" pitchFamily="34" charset="-122"/>
                <a:cs typeface="DM Sans" pitchFamily="34" charset="-120"/>
              </a:rPr>
              <a:t>Delayed detection and poor alerting systems cause thousands </a:t>
            </a:r>
          </a:p>
          <a:p>
            <a:pPr marL="0" indent="0" algn="l">
              <a:lnSpc>
                <a:spcPts val="1500"/>
              </a:lnSpc>
              <a:buNone/>
            </a:pPr>
            <a:r>
              <a:rPr lang="en-US" dirty="0">
                <a:solidFill>
                  <a:srgbClr val="FFE5E5"/>
                </a:solidFill>
                <a:latin typeface="DM Sans" pitchFamily="34" charset="0"/>
                <a:ea typeface="DM Sans" pitchFamily="34" charset="-122"/>
                <a:cs typeface="DM Sans" pitchFamily="34" charset="-120"/>
              </a:rPr>
              <a:t>of preventable deaths each year.</a:t>
            </a:r>
            <a:endParaRPr lang="en-US" dirty="0"/>
          </a:p>
        </p:txBody>
      </p:sp>
      <p:sp>
        <p:nvSpPr>
          <p:cNvPr id="13" name="Shape 11"/>
          <p:cNvSpPr/>
          <p:nvPr/>
        </p:nvSpPr>
        <p:spPr>
          <a:xfrm>
            <a:off x="265965" y="3645679"/>
            <a:ext cx="15240" cy="458748"/>
          </a:xfrm>
          <a:prstGeom prst="rect">
            <a:avLst/>
          </a:prstGeom>
          <a:solidFill>
            <a:srgbClr val="C91313"/>
          </a:solidFill>
          <a:ln/>
        </p:spPr>
      </p:sp>
      <p:sp>
        <p:nvSpPr>
          <p:cNvPr id="14" name="Text 12"/>
          <p:cNvSpPr/>
          <p:nvPr/>
        </p:nvSpPr>
        <p:spPr>
          <a:xfrm>
            <a:off x="163076" y="5167293"/>
            <a:ext cx="5343872" cy="458748"/>
          </a:xfrm>
          <a:prstGeom prst="rect">
            <a:avLst/>
          </a:prstGeom>
          <a:noFill/>
          <a:ln/>
        </p:spPr>
        <p:txBody>
          <a:bodyPr wrap="none" lIns="0" tIns="0" rIns="0" bIns="0" rtlCol="0" anchor="t"/>
          <a:lstStyle/>
          <a:p>
            <a:pPr marL="0" indent="0" algn="l">
              <a:lnSpc>
                <a:spcPts val="1850"/>
              </a:lnSpc>
              <a:buNone/>
            </a:pPr>
            <a:r>
              <a:rPr lang="en-US" sz="2400" dirty="0">
                <a:solidFill>
                  <a:srgbClr val="FAEBEB"/>
                </a:solidFill>
                <a:latin typeface="Dela Gothic One" pitchFamily="34" charset="0"/>
                <a:ea typeface="Dela Gothic One" pitchFamily="34" charset="-122"/>
                <a:cs typeface="Dela Gothic One" pitchFamily="34" charset="-120"/>
              </a:rPr>
              <a:t>Traditional Systems are Inadequate</a:t>
            </a:r>
            <a:endParaRPr lang="en-US" sz="2400" dirty="0"/>
          </a:p>
        </p:txBody>
      </p:sp>
      <p:sp>
        <p:nvSpPr>
          <p:cNvPr id="15" name="Text 13"/>
          <p:cNvSpPr/>
          <p:nvPr/>
        </p:nvSpPr>
        <p:spPr>
          <a:xfrm>
            <a:off x="247504" y="5719803"/>
            <a:ext cx="6752749" cy="190619"/>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FFE5E5"/>
                </a:solidFill>
                <a:latin typeface="DM Sans" pitchFamily="34" charset="0"/>
                <a:ea typeface="DM Sans" pitchFamily="34" charset="-122"/>
                <a:cs typeface="DM Sans" pitchFamily="34" charset="-120"/>
              </a:rPr>
              <a:t>Expensive (₹1,50,000+ per society).</a:t>
            </a:r>
            <a:endParaRPr lang="en-US" sz="1200" dirty="0"/>
          </a:p>
        </p:txBody>
      </p:sp>
      <p:sp>
        <p:nvSpPr>
          <p:cNvPr id="16" name="Text 14"/>
          <p:cNvSpPr/>
          <p:nvPr/>
        </p:nvSpPr>
        <p:spPr>
          <a:xfrm>
            <a:off x="264676" y="6060743"/>
            <a:ext cx="6752749" cy="190619"/>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FFE5E5"/>
                </a:solidFill>
                <a:latin typeface="DM Sans" pitchFamily="34" charset="0"/>
                <a:ea typeface="DM Sans" pitchFamily="34" charset="-122"/>
                <a:cs typeface="DM Sans" pitchFamily="34" charset="-120"/>
              </a:rPr>
              <a:t>Hardware-dependent and complex installation.</a:t>
            </a:r>
            <a:endParaRPr lang="en-US" sz="1200" dirty="0"/>
          </a:p>
        </p:txBody>
      </p:sp>
      <p:sp>
        <p:nvSpPr>
          <p:cNvPr id="17" name="Text 15"/>
          <p:cNvSpPr/>
          <p:nvPr/>
        </p:nvSpPr>
        <p:spPr>
          <a:xfrm>
            <a:off x="264676" y="6495679"/>
            <a:ext cx="6752749" cy="190619"/>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FFE5E5"/>
                </a:solidFill>
                <a:latin typeface="DM Sans" pitchFamily="34" charset="0"/>
                <a:ea typeface="DM Sans" pitchFamily="34" charset="-122"/>
                <a:cs typeface="DM Sans" pitchFamily="34" charset="-120"/>
              </a:rPr>
              <a:t>High maintenance costs (₹50,000/year).</a:t>
            </a:r>
            <a:endParaRPr lang="en-US" sz="1200" dirty="0"/>
          </a:p>
        </p:txBody>
      </p:sp>
      <p:sp>
        <p:nvSpPr>
          <p:cNvPr id="18" name="Text 16"/>
          <p:cNvSpPr/>
          <p:nvPr/>
        </p:nvSpPr>
        <p:spPr>
          <a:xfrm>
            <a:off x="264676" y="6871211"/>
            <a:ext cx="6752749" cy="190619"/>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FFE5E5"/>
                </a:solidFill>
                <a:latin typeface="DM Sans" pitchFamily="34" charset="0"/>
                <a:ea typeface="DM Sans" pitchFamily="34" charset="-122"/>
                <a:cs typeface="DM Sans" pitchFamily="34" charset="-120"/>
              </a:rPr>
              <a:t>High false alarm rates create distrust.</a:t>
            </a:r>
            <a:endParaRPr lang="en-US" sz="1200" dirty="0"/>
          </a:p>
        </p:txBody>
      </p:sp>
      <p:pic>
        <p:nvPicPr>
          <p:cNvPr id="19" name="Image 0" descr="preencoded.png"/>
          <p:cNvPicPr>
            <a:picLocks noChangeAspect="1"/>
          </p:cNvPicPr>
          <p:nvPr/>
        </p:nvPicPr>
        <p:blipFill>
          <a:blip r:embed="rId3"/>
          <a:stretch>
            <a:fillRect/>
          </a:stretch>
        </p:blipFill>
        <p:spPr>
          <a:xfrm>
            <a:off x="9301768" y="2901748"/>
            <a:ext cx="5328632" cy="53286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6038"/>
          </a:xfrm>
          <a:prstGeom prst="rect">
            <a:avLst/>
          </a:prstGeom>
        </p:spPr>
      </p:pic>
      <p:sp>
        <p:nvSpPr>
          <p:cNvPr id="3" name="Text 0"/>
          <p:cNvSpPr/>
          <p:nvPr/>
        </p:nvSpPr>
        <p:spPr>
          <a:xfrm>
            <a:off x="724019" y="3156228"/>
            <a:ext cx="13182362" cy="1361123"/>
          </a:xfrm>
          <a:prstGeom prst="rect">
            <a:avLst/>
          </a:prstGeom>
          <a:noFill/>
          <a:ln/>
        </p:spPr>
        <p:txBody>
          <a:bodyPr wrap="square" lIns="0" tIns="0" rIns="0" bIns="0" rtlCol="0" anchor="t"/>
          <a:lstStyle/>
          <a:p>
            <a:pPr marL="0" indent="0" algn="l">
              <a:lnSpc>
                <a:spcPts val="5350"/>
              </a:lnSpc>
              <a:buNone/>
            </a:pPr>
            <a:r>
              <a:rPr lang="en-US" sz="4250" dirty="0">
                <a:solidFill>
                  <a:srgbClr val="FAEBEB"/>
                </a:solidFill>
                <a:latin typeface="Dela Gothic One" pitchFamily="34" charset="0"/>
                <a:ea typeface="Dela Gothic One" pitchFamily="34" charset="-122"/>
                <a:cs typeface="Dela Gothic One" pitchFamily="34" charset="-120"/>
              </a:rPr>
              <a:t>AgniShakti: AI That Sees Fire Before It Spreads</a:t>
            </a:r>
            <a:endParaRPr lang="en-US" sz="4250" dirty="0"/>
          </a:p>
        </p:txBody>
      </p:sp>
      <p:sp>
        <p:nvSpPr>
          <p:cNvPr id="4" name="Shape 1"/>
          <p:cNvSpPr/>
          <p:nvPr/>
        </p:nvSpPr>
        <p:spPr>
          <a:xfrm>
            <a:off x="724019" y="4827627"/>
            <a:ext cx="4256246" cy="620673"/>
          </a:xfrm>
          <a:prstGeom prst="roundRect">
            <a:avLst>
              <a:gd name="adj" fmla="val 480004"/>
            </a:avLst>
          </a:prstGeom>
          <a:solidFill>
            <a:srgbClr val="740B0B"/>
          </a:solidFill>
          <a:ln w="7620">
            <a:solidFill>
              <a:srgbClr val="8D2424"/>
            </a:solidFill>
            <a:prstDash val="solid"/>
          </a:ln>
        </p:spPr>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004" y="4982766"/>
            <a:ext cx="310277" cy="310277"/>
          </a:xfrm>
          <a:prstGeom prst="rect">
            <a:avLst/>
          </a:prstGeom>
        </p:spPr>
      </p:pic>
      <p:sp>
        <p:nvSpPr>
          <p:cNvPr id="6" name="Text 2"/>
          <p:cNvSpPr/>
          <p:nvPr/>
        </p:nvSpPr>
        <p:spPr>
          <a:xfrm>
            <a:off x="930831" y="5655112"/>
            <a:ext cx="2859048" cy="340162"/>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Dual AI Detection</a:t>
            </a:r>
            <a:endParaRPr lang="en-US" sz="2100" dirty="0"/>
          </a:p>
        </p:txBody>
      </p:sp>
      <p:sp>
        <p:nvSpPr>
          <p:cNvPr id="7" name="Text 3"/>
          <p:cNvSpPr/>
          <p:nvPr/>
        </p:nvSpPr>
        <p:spPr>
          <a:xfrm>
            <a:off x="930831" y="6119336"/>
            <a:ext cx="3842623" cy="661988"/>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YOLOv8 models trained for real-time accuracy (mAP ≥ 0.85).</a:t>
            </a:r>
            <a:endParaRPr lang="en-US" sz="1600" dirty="0"/>
          </a:p>
        </p:txBody>
      </p:sp>
      <p:sp>
        <p:nvSpPr>
          <p:cNvPr id="8" name="Shape 4"/>
          <p:cNvSpPr/>
          <p:nvPr/>
        </p:nvSpPr>
        <p:spPr>
          <a:xfrm>
            <a:off x="5187077" y="4827627"/>
            <a:ext cx="4256246" cy="620673"/>
          </a:xfrm>
          <a:prstGeom prst="roundRect">
            <a:avLst>
              <a:gd name="adj" fmla="val 480004"/>
            </a:avLst>
          </a:prstGeom>
          <a:solidFill>
            <a:srgbClr val="740B0B"/>
          </a:solidFill>
          <a:ln w="7620">
            <a:solidFill>
              <a:srgbClr val="8D2424"/>
            </a:solidFill>
            <a:prstDash val="solid"/>
          </a:ln>
        </p:spPr>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0062" y="4982766"/>
            <a:ext cx="310277" cy="310277"/>
          </a:xfrm>
          <a:prstGeom prst="rect">
            <a:avLst/>
          </a:prstGeom>
        </p:spPr>
      </p:pic>
      <p:sp>
        <p:nvSpPr>
          <p:cNvPr id="10" name="Text 5"/>
          <p:cNvSpPr/>
          <p:nvPr/>
        </p:nvSpPr>
        <p:spPr>
          <a:xfrm>
            <a:off x="5393888" y="5655112"/>
            <a:ext cx="3842623" cy="680323"/>
          </a:xfrm>
          <a:prstGeom prst="rect">
            <a:avLst/>
          </a:prstGeom>
          <a:noFill/>
          <a:ln/>
        </p:spPr>
        <p:txBody>
          <a:bodyPr wrap="squar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Automated Alert System</a:t>
            </a:r>
            <a:endParaRPr lang="en-US" sz="2100" dirty="0"/>
          </a:p>
        </p:txBody>
      </p:sp>
      <p:sp>
        <p:nvSpPr>
          <p:cNvPr id="11" name="Text 6"/>
          <p:cNvSpPr/>
          <p:nvPr/>
        </p:nvSpPr>
        <p:spPr>
          <a:xfrm>
            <a:off x="5393888" y="6459498"/>
            <a:ext cx="3842623" cy="992981"/>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Instant email to fire station &amp; owners with location and snapshot (&lt;5 sec delivery).</a:t>
            </a:r>
            <a:endParaRPr lang="en-US" sz="1600" dirty="0"/>
          </a:p>
        </p:txBody>
      </p:sp>
      <p:sp>
        <p:nvSpPr>
          <p:cNvPr id="12" name="Shape 7"/>
          <p:cNvSpPr/>
          <p:nvPr/>
        </p:nvSpPr>
        <p:spPr>
          <a:xfrm>
            <a:off x="9650135" y="4827627"/>
            <a:ext cx="4256246" cy="620673"/>
          </a:xfrm>
          <a:prstGeom prst="roundRect">
            <a:avLst>
              <a:gd name="adj" fmla="val 480004"/>
            </a:avLst>
          </a:prstGeom>
          <a:solidFill>
            <a:srgbClr val="740B0B"/>
          </a:solidFill>
          <a:ln w="7620">
            <a:solidFill>
              <a:srgbClr val="8D2424"/>
            </a:solidFill>
            <a:prstDash val="solid"/>
          </a:ln>
        </p:spPr>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23119" y="4982766"/>
            <a:ext cx="310277" cy="310277"/>
          </a:xfrm>
          <a:prstGeom prst="rect">
            <a:avLst/>
          </a:prstGeom>
        </p:spPr>
      </p:pic>
      <p:sp>
        <p:nvSpPr>
          <p:cNvPr id="14" name="Text 8"/>
          <p:cNvSpPr/>
          <p:nvPr/>
        </p:nvSpPr>
        <p:spPr>
          <a:xfrm>
            <a:off x="9856946" y="5655112"/>
            <a:ext cx="2722245" cy="340162"/>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Live Dashboard</a:t>
            </a:r>
            <a:endParaRPr lang="en-US" sz="2100" dirty="0"/>
          </a:p>
        </p:txBody>
      </p:sp>
      <p:sp>
        <p:nvSpPr>
          <p:cNvPr id="15" name="Text 9"/>
          <p:cNvSpPr/>
          <p:nvPr/>
        </p:nvSpPr>
        <p:spPr>
          <a:xfrm>
            <a:off x="9856946" y="6119336"/>
            <a:ext cx="3842623" cy="992981"/>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Society map with color-coded status (Green/Yellow/Red) and role-based access.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39531" y="699964"/>
            <a:ext cx="9387220" cy="553878"/>
          </a:xfrm>
          <a:prstGeom prst="rect">
            <a:avLst/>
          </a:prstGeom>
          <a:noFill/>
          <a:ln/>
        </p:spPr>
        <p:txBody>
          <a:bodyPr wrap="none" lIns="0" tIns="0" rIns="0" bIns="0" rtlCol="0" anchor="t"/>
          <a:lstStyle/>
          <a:p>
            <a:pPr marL="0" indent="0" algn="l">
              <a:lnSpc>
                <a:spcPts val="2800"/>
              </a:lnSpc>
              <a:buNone/>
            </a:pPr>
            <a:r>
              <a:rPr lang="en-US" sz="2800" dirty="0">
                <a:solidFill>
                  <a:srgbClr val="FAEBEB"/>
                </a:solidFill>
                <a:latin typeface="Dela Gothic One" pitchFamily="34" charset="0"/>
                <a:ea typeface="Dela Gothic One" pitchFamily="34" charset="-122"/>
                <a:cs typeface="Dela Gothic One" pitchFamily="34" charset="-120"/>
              </a:rPr>
              <a:t>AgniShakti's Multi-Layered Intelligence</a:t>
            </a:r>
            <a:endParaRPr lang="en-US" sz="2800" dirty="0"/>
          </a:p>
        </p:txBody>
      </p:sp>
      <p:sp>
        <p:nvSpPr>
          <p:cNvPr id="3" name="Shape 1"/>
          <p:cNvSpPr/>
          <p:nvPr/>
        </p:nvSpPr>
        <p:spPr>
          <a:xfrm>
            <a:off x="2455937" y="1940761"/>
            <a:ext cx="3142619" cy="968710"/>
          </a:xfrm>
          <a:prstGeom prst="roundRect">
            <a:avLst>
              <a:gd name="adj" fmla="val 7190"/>
            </a:avLst>
          </a:prstGeom>
          <a:solidFill>
            <a:srgbClr val="740B0B"/>
          </a:solidFill>
          <a:ln w="7620">
            <a:solidFill>
              <a:srgbClr val="8D2424"/>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6558" y="2096473"/>
            <a:ext cx="651709" cy="651709"/>
          </a:xfrm>
          <a:prstGeom prst="rect">
            <a:avLst/>
          </a:prstGeom>
        </p:spPr>
      </p:pic>
      <p:sp>
        <p:nvSpPr>
          <p:cNvPr id="5" name="Text 2"/>
          <p:cNvSpPr/>
          <p:nvPr/>
        </p:nvSpPr>
        <p:spPr>
          <a:xfrm>
            <a:off x="8539634" y="2049880"/>
            <a:ext cx="1449705" cy="178118"/>
          </a:xfrm>
          <a:prstGeom prst="rect">
            <a:avLst/>
          </a:prstGeom>
          <a:noFill/>
          <a:ln/>
        </p:spPr>
        <p:txBody>
          <a:bodyPr wrap="none" lIns="0" tIns="0" rIns="0" bIns="0" rtlCol="0" anchor="t"/>
          <a:lstStyle/>
          <a:p>
            <a:pPr marL="0" indent="0" algn="l">
              <a:lnSpc>
                <a:spcPts val="1400"/>
              </a:lnSpc>
              <a:buNone/>
            </a:pPr>
            <a:r>
              <a:rPr lang="en-US" sz="2400" dirty="0">
                <a:solidFill>
                  <a:srgbClr val="FFE5E5"/>
                </a:solidFill>
                <a:latin typeface="Dela Gothic One" pitchFamily="34" charset="0"/>
                <a:ea typeface="Dela Gothic One" pitchFamily="34" charset="-122"/>
                <a:cs typeface="Dela Gothic One" pitchFamily="34" charset="-120"/>
              </a:rPr>
              <a:t>Monitoring Layer</a:t>
            </a:r>
            <a:endParaRPr lang="en-US" sz="2400" dirty="0"/>
          </a:p>
        </p:txBody>
      </p:sp>
      <p:sp>
        <p:nvSpPr>
          <p:cNvPr id="6" name="Text 3"/>
          <p:cNvSpPr/>
          <p:nvPr/>
        </p:nvSpPr>
        <p:spPr>
          <a:xfrm>
            <a:off x="6537006" y="2457567"/>
            <a:ext cx="3286601" cy="173355"/>
          </a:xfrm>
          <a:prstGeom prst="rect">
            <a:avLst/>
          </a:prstGeom>
          <a:noFill/>
          <a:ln/>
        </p:spPr>
        <p:txBody>
          <a:bodyPr wrap="none" lIns="0" tIns="0" rIns="0" bIns="0" rtlCol="0" anchor="t"/>
          <a:lstStyle/>
          <a:p>
            <a:pPr marL="0" indent="0" algn="l">
              <a:lnSpc>
                <a:spcPts val="1350"/>
              </a:lnSpc>
              <a:buNone/>
            </a:pPr>
            <a:r>
              <a:rPr lang="en-US" sz="2000" dirty="0">
                <a:solidFill>
                  <a:srgbClr val="FFE5E5"/>
                </a:solidFill>
                <a:latin typeface="DM Sans" pitchFamily="34" charset="0"/>
                <a:ea typeface="DM Sans" pitchFamily="34" charset="-122"/>
                <a:cs typeface="DM Sans" pitchFamily="34" charset="-120"/>
              </a:rPr>
              <a:t>Unified dashboard for managing multiple properties and cameras.</a:t>
            </a:r>
            <a:endParaRPr lang="en-US" sz="2000" dirty="0"/>
          </a:p>
        </p:txBody>
      </p:sp>
      <p:sp>
        <p:nvSpPr>
          <p:cNvPr id="7" name="Shape 4"/>
          <p:cNvSpPr/>
          <p:nvPr/>
        </p:nvSpPr>
        <p:spPr>
          <a:xfrm>
            <a:off x="5251786" y="2907185"/>
            <a:ext cx="9602510" cy="7620"/>
          </a:xfrm>
          <a:prstGeom prst="roundRect">
            <a:avLst>
              <a:gd name="adj" fmla="val 597101"/>
            </a:avLst>
          </a:prstGeom>
          <a:solidFill>
            <a:srgbClr val="8D2424"/>
          </a:solidFill>
          <a:ln/>
        </p:spPr>
      </p:sp>
      <p:sp>
        <p:nvSpPr>
          <p:cNvPr id="8" name="Shape 5"/>
          <p:cNvSpPr/>
          <p:nvPr/>
        </p:nvSpPr>
        <p:spPr>
          <a:xfrm>
            <a:off x="1874519" y="3168787"/>
            <a:ext cx="4567377" cy="1007632"/>
          </a:xfrm>
          <a:prstGeom prst="roundRect">
            <a:avLst>
              <a:gd name="adj" fmla="val 7190"/>
            </a:avLst>
          </a:prstGeom>
          <a:solidFill>
            <a:srgbClr val="740B0B"/>
          </a:solidFill>
          <a:ln w="7620">
            <a:solidFill>
              <a:srgbClr val="8D2424"/>
            </a:solidFill>
            <a:prstDash val="solid"/>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4223" y="3405581"/>
            <a:ext cx="534044" cy="534044"/>
          </a:xfrm>
          <a:prstGeom prst="rect">
            <a:avLst/>
          </a:prstGeom>
        </p:spPr>
      </p:pic>
      <p:sp>
        <p:nvSpPr>
          <p:cNvPr id="10" name="Text 6"/>
          <p:cNvSpPr/>
          <p:nvPr/>
        </p:nvSpPr>
        <p:spPr>
          <a:xfrm>
            <a:off x="9055954" y="3334124"/>
            <a:ext cx="1425297" cy="178118"/>
          </a:xfrm>
          <a:prstGeom prst="rect">
            <a:avLst/>
          </a:prstGeom>
          <a:noFill/>
          <a:ln/>
        </p:spPr>
        <p:txBody>
          <a:bodyPr wrap="none" lIns="0" tIns="0" rIns="0" bIns="0" rtlCol="0" anchor="t"/>
          <a:lstStyle/>
          <a:p>
            <a:pPr marL="0" indent="0" algn="l">
              <a:lnSpc>
                <a:spcPts val="1400"/>
              </a:lnSpc>
              <a:buNone/>
            </a:pPr>
            <a:r>
              <a:rPr lang="en-US" sz="2400" dirty="0">
                <a:solidFill>
                  <a:srgbClr val="FFE5E5"/>
                </a:solidFill>
                <a:latin typeface="Dela Gothic One" pitchFamily="34" charset="0"/>
                <a:ea typeface="Dela Gothic One" pitchFamily="34" charset="-122"/>
                <a:cs typeface="Dela Gothic One" pitchFamily="34" charset="-120"/>
              </a:rPr>
              <a:t>Action Layer</a:t>
            </a:r>
            <a:endParaRPr lang="en-US" sz="2400" dirty="0"/>
          </a:p>
        </p:txBody>
      </p:sp>
      <p:sp>
        <p:nvSpPr>
          <p:cNvPr id="11" name="Text 7"/>
          <p:cNvSpPr/>
          <p:nvPr/>
        </p:nvSpPr>
        <p:spPr>
          <a:xfrm>
            <a:off x="7119938" y="3695454"/>
            <a:ext cx="3329821" cy="173355"/>
          </a:xfrm>
          <a:prstGeom prst="rect">
            <a:avLst/>
          </a:prstGeom>
          <a:noFill/>
          <a:ln/>
        </p:spPr>
        <p:txBody>
          <a:bodyPr wrap="none" lIns="0" tIns="0" rIns="0" bIns="0" rtlCol="0" anchor="t"/>
          <a:lstStyle/>
          <a:p>
            <a:pPr marL="0" indent="0" algn="l">
              <a:lnSpc>
                <a:spcPts val="1350"/>
              </a:lnSpc>
              <a:buNone/>
            </a:pPr>
            <a:r>
              <a:rPr lang="en-US" dirty="0">
                <a:solidFill>
                  <a:srgbClr val="FFE5E5"/>
                </a:solidFill>
                <a:latin typeface="DM Sans" pitchFamily="34" charset="0"/>
                <a:ea typeface="DM Sans" pitchFamily="34" charset="-122"/>
                <a:cs typeface="DM Sans" pitchFamily="34" charset="-120"/>
              </a:rPr>
              <a:t>Fire stations and owners receive live updates with image evidence.</a:t>
            </a:r>
            <a:endParaRPr lang="en-US" dirty="0"/>
          </a:p>
        </p:txBody>
      </p:sp>
      <p:sp>
        <p:nvSpPr>
          <p:cNvPr id="12" name="Shape 8"/>
          <p:cNvSpPr/>
          <p:nvPr/>
        </p:nvSpPr>
        <p:spPr>
          <a:xfrm>
            <a:off x="5598556" y="4114800"/>
            <a:ext cx="8908971" cy="7620"/>
          </a:xfrm>
          <a:prstGeom prst="roundRect">
            <a:avLst>
              <a:gd name="adj" fmla="val 597101"/>
            </a:avLst>
          </a:prstGeom>
          <a:solidFill>
            <a:srgbClr val="8D2424"/>
          </a:solidFill>
          <a:ln/>
        </p:spPr>
      </p:sp>
      <p:sp>
        <p:nvSpPr>
          <p:cNvPr id="13" name="Shape 9"/>
          <p:cNvSpPr/>
          <p:nvPr/>
        </p:nvSpPr>
        <p:spPr>
          <a:xfrm>
            <a:off x="1364455" y="4420496"/>
            <a:ext cx="5555576" cy="1003280"/>
          </a:xfrm>
          <a:prstGeom prst="roundRect">
            <a:avLst>
              <a:gd name="adj" fmla="val 7190"/>
            </a:avLst>
          </a:prstGeom>
          <a:solidFill>
            <a:srgbClr val="740B0B"/>
          </a:solidFill>
          <a:ln w="7620">
            <a:solidFill>
              <a:srgbClr val="8D2424"/>
            </a:solidFill>
            <a:prstDash val="solid"/>
          </a:ln>
        </p:spPr>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6809" y="4622687"/>
            <a:ext cx="670868" cy="670868"/>
          </a:xfrm>
          <a:prstGeom prst="rect">
            <a:avLst/>
          </a:prstGeom>
        </p:spPr>
      </p:pic>
      <p:sp>
        <p:nvSpPr>
          <p:cNvPr id="15" name="Text 10"/>
          <p:cNvSpPr/>
          <p:nvPr/>
        </p:nvSpPr>
        <p:spPr>
          <a:xfrm>
            <a:off x="8343305" y="4509876"/>
            <a:ext cx="4248320" cy="402194"/>
          </a:xfrm>
          <a:prstGeom prst="rect">
            <a:avLst/>
          </a:prstGeom>
          <a:noFill/>
          <a:ln/>
        </p:spPr>
        <p:txBody>
          <a:bodyPr wrap="none" lIns="0" tIns="0" rIns="0" bIns="0" rtlCol="0" anchor="t"/>
          <a:lstStyle/>
          <a:p>
            <a:pPr marL="0" indent="0" algn="l">
              <a:lnSpc>
                <a:spcPts val="1400"/>
              </a:lnSpc>
              <a:buNone/>
            </a:pPr>
            <a:r>
              <a:rPr lang="en-US" sz="2400" dirty="0">
                <a:solidFill>
                  <a:srgbClr val="FFE5E5"/>
                </a:solidFill>
                <a:latin typeface="Dela Gothic One" pitchFamily="34" charset="0"/>
                <a:ea typeface="Dela Gothic One" pitchFamily="34" charset="-122"/>
                <a:cs typeface="Dela Gothic One" pitchFamily="34" charset="-120"/>
              </a:rPr>
              <a:t>Manual Override Layer</a:t>
            </a:r>
            <a:endParaRPr lang="en-US" sz="2400" dirty="0"/>
          </a:p>
        </p:txBody>
      </p:sp>
      <p:sp>
        <p:nvSpPr>
          <p:cNvPr id="16" name="Text 11"/>
          <p:cNvSpPr/>
          <p:nvPr/>
        </p:nvSpPr>
        <p:spPr>
          <a:xfrm>
            <a:off x="7071043" y="4903096"/>
            <a:ext cx="3234214" cy="173355"/>
          </a:xfrm>
          <a:prstGeom prst="rect">
            <a:avLst/>
          </a:prstGeom>
          <a:noFill/>
          <a:ln/>
        </p:spPr>
        <p:txBody>
          <a:bodyPr wrap="none" lIns="0" tIns="0" rIns="0" bIns="0" rtlCol="0" anchor="t"/>
          <a:lstStyle/>
          <a:p>
            <a:pPr marL="0" indent="0" algn="l">
              <a:lnSpc>
                <a:spcPts val="1350"/>
              </a:lnSpc>
              <a:buNone/>
            </a:pPr>
            <a:r>
              <a:rPr lang="en-US" sz="1950" dirty="0">
                <a:solidFill>
                  <a:srgbClr val="FFE5E5"/>
                </a:solidFill>
                <a:latin typeface="DM Sans" pitchFamily="34" charset="0"/>
                <a:ea typeface="DM Sans" pitchFamily="34" charset="-122"/>
                <a:cs typeface="DM Sans" pitchFamily="34" charset="-120"/>
              </a:rPr>
              <a:t>Owners can pause detection with a password-protected button.</a:t>
            </a:r>
            <a:endParaRPr lang="en-US" sz="1950" dirty="0"/>
          </a:p>
        </p:txBody>
      </p:sp>
      <p:sp>
        <p:nvSpPr>
          <p:cNvPr id="17" name="Shape 12"/>
          <p:cNvSpPr/>
          <p:nvPr/>
        </p:nvSpPr>
        <p:spPr>
          <a:xfrm>
            <a:off x="6292214" y="5395079"/>
            <a:ext cx="8215313" cy="7620"/>
          </a:xfrm>
          <a:prstGeom prst="roundRect">
            <a:avLst>
              <a:gd name="adj" fmla="val 597101"/>
            </a:avLst>
          </a:prstGeom>
          <a:solidFill>
            <a:srgbClr val="8D2424"/>
          </a:solidFill>
          <a:ln/>
        </p:spPr>
      </p:sp>
      <p:sp>
        <p:nvSpPr>
          <p:cNvPr id="18" name="Shape 13"/>
          <p:cNvSpPr/>
          <p:nvPr/>
        </p:nvSpPr>
        <p:spPr>
          <a:xfrm>
            <a:off x="836328" y="5683092"/>
            <a:ext cx="6740843" cy="1003280"/>
          </a:xfrm>
          <a:prstGeom prst="roundRect">
            <a:avLst>
              <a:gd name="adj" fmla="val 7190"/>
            </a:avLst>
          </a:prstGeom>
          <a:solidFill>
            <a:srgbClr val="740B0B"/>
          </a:solidFill>
          <a:ln w="7620">
            <a:solidFill>
              <a:srgbClr val="8D2424"/>
            </a:solidFill>
            <a:prstDash val="solid"/>
          </a:ln>
        </p:spPr>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4223" y="5791299"/>
            <a:ext cx="758171" cy="758171"/>
          </a:xfrm>
          <a:prstGeom prst="rect">
            <a:avLst/>
          </a:prstGeom>
        </p:spPr>
      </p:pic>
      <p:sp>
        <p:nvSpPr>
          <p:cNvPr id="20" name="Text 14"/>
          <p:cNvSpPr/>
          <p:nvPr/>
        </p:nvSpPr>
        <p:spPr>
          <a:xfrm>
            <a:off x="8180307" y="5791299"/>
            <a:ext cx="2219563" cy="178118"/>
          </a:xfrm>
          <a:prstGeom prst="rect">
            <a:avLst/>
          </a:prstGeom>
          <a:noFill/>
          <a:ln/>
        </p:spPr>
        <p:txBody>
          <a:bodyPr wrap="none" lIns="0" tIns="0" rIns="0" bIns="0" rtlCol="0" anchor="t"/>
          <a:lstStyle/>
          <a:p>
            <a:pPr marL="0" indent="0" algn="l">
              <a:lnSpc>
                <a:spcPts val="1400"/>
              </a:lnSpc>
              <a:buNone/>
            </a:pPr>
            <a:r>
              <a:rPr lang="en-US" sz="2400" dirty="0">
                <a:solidFill>
                  <a:srgbClr val="FFE5E5"/>
                </a:solidFill>
                <a:latin typeface="Dela Gothic One" pitchFamily="34" charset="0"/>
                <a:ea typeface="Dela Gothic One" pitchFamily="34" charset="-122"/>
                <a:cs typeface="Dela Gothic One" pitchFamily="34" charset="-120"/>
              </a:rPr>
              <a:t>False Alarm Control Layer</a:t>
            </a:r>
            <a:endParaRPr lang="en-US" sz="2400" dirty="0"/>
          </a:p>
        </p:txBody>
      </p:sp>
      <p:sp>
        <p:nvSpPr>
          <p:cNvPr id="21" name="Text 15"/>
          <p:cNvSpPr/>
          <p:nvPr/>
        </p:nvSpPr>
        <p:spPr>
          <a:xfrm>
            <a:off x="7875372" y="6147435"/>
            <a:ext cx="3109913" cy="173355"/>
          </a:xfrm>
          <a:prstGeom prst="rect">
            <a:avLst/>
          </a:prstGeom>
          <a:noFill/>
          <a:ln/>
        </p:spPr>
        <p:txBody>
          <a:bodyPr wrap="none" lIns="0" tIns="0" rIns="0" bIns="0" rtlCol="0" anchor="t"/>
          <a:lstStyle/>
          <a:p>
            <a:pPr marL="0" indent="0" algn="l">
              <a:lnSpc>
                <a:spcPts val="1350"/>
              </a:lnSpc>
              <a:buNone/>
            </a:pPr>
            <a:r>
              <a:rPr lang="en-US" dirty="0">
                <a:solidFill>
                  <a:srgbClr val="FFE5E5"/>
                </a:solidFill>
                <a:latin typeface="DM Sans" pitchFamily="34" charset="0"/>
                <a:ea typeface="DM Sans" pitchFamily="34" charset="-122"/>
                <a:cs typeface="DM Sans" pitchFamily="34" charset="-120"/>
              </a:rPr>
              <a:t>Gemini API validation ensures only real incidents trigger alerts.</a:t>
            </a:r>
            <a:endParaRPr lang="en-US" dirty="0"/>
          </a:p>
        </p:txBody>
      </p:sp>
      <p:sp>
        <p:nvSpPr>
          <p:cNvPr id="22" name="Shape 16"/>
          <p:cNvSpPr/>
          <p:nvPr/>
        </p:nvSpPr>
        <p:spPr>
          <a:xfrm>
            <a:off x="7119938" y="6664405"/>
            <a:ext cx="7521773" cy="7620"/>
          </a:xfrm>
          <a:prstGeom prst="roundRect">
            <a:avLst>
              <a:gd name="adj" fmla="val 597101"/>
            </a:avLst>
          </a:prstGeom>
          <a:solidFill>
            <a:srgbClr val="8D2424"/>
          </a:solidFill>
          <a:ln/>
        </p:spPr>
      </p:sp>
      <p:sp>
        <p:nvSpPr>
          <p:cNvPr id="23" name="Shape 17"/>
          <p:cNvSpPr/>
          <p:nvPr/>
        </p:nvSpPr>
        <p:spPr>
          <a:xfrm>
            <a:off x="322068" y="6930450"/>
            <a:ext cx="7747763" cy="1082040"/>
          </a:xfrm>
          <a:prstGeom prst="roundRect">
            <a:avLst>
              <a:gd name="adj" fmla="val 7190"/>
            </a:avLst>
          </a:prstGeom>
          <a:solidFill>
            <a:srgbClr val="740B0B"/>
          </a:solidFill>
          <a:ln w="7620">
            <a:solidFill>
              <a:srgbClr val="8D2424"/>
            </a:solidFill>
            <a:prstDash val="solid"/>
          </a:ln>
        </p:spPr>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6968" y="7128792"/>
            <a:ext cx="685356" cy="685356"/>
          </a:xfrm>
          <a:prstGeom prst="rect">
            <a:avLst/>
          </a:prstGeom>
        </p:spPr>
      </p:pic>
      <p:sp>
        <p:nvSpPr>
          <p:cNvPr id="25" name="Text 18"/>
          <p:cNvSpPr/>
          <p:nvPr/>
        </p:nvSpPr>
        <p:spPr>
          <a:xfrm>
            <a:off x="9218475" y="7098964"/>
            <a:ext cx="3533620" cy="89059"/>
          </a:xfrm>
          <a:prstGeom prst="rect">
            <a:avLst/>
          </a:prstGeom>
          <a:noFill/>
          <a:ln/>
        </p:spPr>
        <p:txBody>
          <a:bodyPr wrap="none" lIns="0" tIns="0" rIns="0" bIns="0" rtlCol="0" anchor="t"/>
          <a:lstStyle/>
          <a:p>
            <a:pPr marL="0" indent="0" algn="l">
              <a:lnSpc>
                <a:spcPts val="1400"/>
              </a:lnSpc>
              <a:buNone/>
            </a:pPr>
            <a:r>
              <a:rPr lang="en-US" sz="2400" dirty="0">
                <a:solidFill>
                  <a:srgbClr val="FFE5E5"/>
                </a:solidFill>
                <a:latin typeface="Dela Gothic One" pitchFamily="34" charset="0"/>
                <a:ea typeface="Dela Gothic One" pitchFamily="34" charset="-122"/>
                <a:cs typeface="Dela Gothic One" pitchFamily="34" charset="-120"/>
              </a:rPr>
              <a:t>AI Detection Layer</a:t>
            </a:r>
            <a:endParaRPr lang="en-US" sz="2400" dirty="0"/>
          </a:p>
        </p:txBody>
      </p:sp>
      <p:sp>
        <p:nvSpPr>
          <p:cNvPr id="26" name="Text 19"/>
          <p:cNvSpPr/>
          <p:nvPr/>
        </p:nvSpPr>
        <p:spPr>
          <a:xfrm>
            <a:off x="8332898" y="7489707"/>
            <a:ext cx="3944719" cy="430227"/>
          </a:xfrm>
          <a:prstGeom prst="rect">
            <a:avLst/>
          </a:prstGeom>
          <a:noFill/>
          <a:ln/>
        </p:spPr>
        <p:txBody>
          <a:bodyPr wrap="none" lIns="0" tIns="0" rIns="0" bIns="0" rtlCol="0" anchor="t"/>
          <a:lstStyle/>
          <a:p>
            <a:pPr marL="0" indent="0" algn="l">
              <a:lnSpc>
                <a:spcPts val="1350"/>
              </a:lnSpc>
              <a:buNone/>
            </a:pPr>
            <a:r>
              <a:rPr lang="en-US" dirty="0">
                <a:solidFill>
                  <a:srgbClr val="FFE5E5"/>
                </a:solidFill>
                <a:latin typeface="DM Sans" pitchFamily="34" charset="0"/>
                <a:ea typeface="DM Sans" pitchFamily="34" charset="-122"/>
                <a:cs typeface="DM Sans" pitchFamily="34" charset="-120"/>
              </a:rPr>
              <a:t>YOLOv8s model trained for fire and smoke separately</a:t>
            </a:r>
            <a:r>
              <a:rPr lang="en-US" sz="850" dirty="0">
                <a:solidFill>
                  <a:srgbClr val="FFE5E5"/>
                </a:solidFill>
                <a:latin typeface="DM Sans" pitchFamily="34" charset="0"/>
                <a:ea typeface="DM Sans" pitchFamily="34" charset="-122"/>
                <a:cs typeface="DM Sans" pitchFamily="34" charset="-120"/>
              </a:rPr>
              <a:t>.</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 descr="preencoded.png">
            <a:extLst>
              <a:ext uri="{FF2B5EF4-FFF2-40B4-BE49-F238E27FC236}">
                <a16:creationId xmlns:a16="http://schemas.microsoft.com/office/drawing/2014/main" id="{39826C61-9F6B-14B0-04F2-A93788E06C77}"/>
              </a:ext>
            </a:extLst>
          </p:cNvPr>
          <p:cNvPicPr>
            <a:picLocks noChangeAspect="1"/>
          </p:cNvPicPr>
          <p:nvPr/>
        </p:nvPicPr>
        <p:blipFill>
          <a:blip r:embed="rId2"/>
          <a:stretch>
            <a:fillRect/>
          </a:stretch>
        </p:blipFill>
        <p:spPr>
          <a:xfrm>
            <a:off x="379095" y="312315"/>
            <a:ext cx="13872210" cy="7296745"/>
          </a:xfrm>
          <a:prstGeom prst="rect">
            <a:avLst/>
          </a:prstGeom>
        </p:spPr>
      </p:pic>
    </p:spTree>
    <p:extLst>
      <p:ext uri="{BB962C8B-B14F-4D97-AF65-F5344CB8AC3E}">
        <p14:creationId xmlns:p14="http://schemas.microsoft.com/office/powerpoint/2010/main" val="115134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6969" y="406122"/>
            <a:ext cx="8761928" cy="485894"/>
          </a:xfrm>
          <a:prstGeom prst="rect">
            <a:avLst/>
          </a:prstGeom>
          <a:noFill/>
          <a:ln/>
        </p:spPr>
        <p:txBody>
          <a:bodyPr wrap="none" lIns="0" tIns="0" rIns="0" bIns="0" rtlCol="0" anchor="t"/>
          <a:lstStyle/>
          <a:p>
            <a:pPr marL="0" indent="0" algn="l">
              <a:lnSpc>
                <a:spcPts val="3800"/>
              </a:lnSpc>
              <a:buNone/>
            </a:pPr>
            <a:r>
              <a:rPr lang="en-US" sz="3050" dirty="0">
                <a:solidFill>
                  <a:srgbClr val="FAEBEB"/>
                </a:solidFill>
                <a:latin typeface="Dela Gothic One" pitchFamily="34" charset="0"/>
                <a:ea typeface="Dela Gothic One" pitchFamily="34" charset="-122"/>
                <a:cs typeface="Dela Gothic One" pitchFamily="34" charset="-120"/>
              </a:rPr>
              <a:t>System Architecture and Core Models</a:t>
            </a:r>
            <a:endParaRPr lang="en-US" sz="3050" dirty="0"/>
          </a:p>
        </p:txBody>
      </p:sp>
      <p:sp>
        <p:nvSpPr>
          <p:cNvPr id="3" name="Shape 1"/>
          <p:cNvSpPr/>
          <p:nvPr/>
        </p:nvSpPr>
        <p:spPr>
          <a:xfrm>
            <a:off x="7307580" y="1187410"/>
            <a:ext cx="15240" cy="5174218"/>
          </a:xfrm>
          <a:prstGeom prst="roundRect">
            <a:avLst>
              <a:gd name="adj" fmla="val 407085"/>
            </a:avLst>
          </a:prstGeom>
          <a:solidFill>
            <a:srgbClr val="8D2424"/>
          </a:solidFill>
          <a:ln/>
        </p:spPr>
      </p:sp>
      <p:sp>
        <p:nvSpPr>
          <p:cNvPr id="4" name="Shape 2"/>
          <p:cNvSpPr/>
          <p:nvPr/>
        </p:nvSpPr>
        <p:spPr>
          <a:xfrm>
            <a:off x="7035046" y="1345883"/>
            <a:ext cx="295394" cy="15240"/>
          </a:xfrm>
          <a:prstGeom prst="roundRect">
            <a:avLst>
              <a:gd name="adj" fmla="val 407085"/>
            </a:avLst>
          </a:prstGeom>
          <a:solidFill>
            <a:srgbClr val="8D2424"/>
          </a:solidFill>
          <a:ln/>
        </p:spPr>
      </p:sp>
      <p:sp>
        <p:nvSpPr>
          <p:cNvPr id="5" name="Shape 3"/>
          <p:cNvSpPr/>
          <p:nvPr/>
        </p:nvSpPr>
        <p:spPr>
          <a:xfrm>
            <a:off x="7259836" y="1298138"/>
            <a:ext cx="110728" cy="110728"/>
          </a:xfrm>
          <a:prstGeom prst="roundRect">
            <a:avLst>
              <a:gd name="adj" fmla="val 412904"/>
            </a:avLst>
          </a:prstGeom>
          <a:solidFill>
            <a:srgbClr val="C91313"/>
          </a:solidFill>
          <a:ln/>
        </p:spPr>
      </p:sp>
      <p:sp>
        <p:nvSpPr>
          <p:cNvPr id="6" name="Text 4"/>
          <p:cNvSpPr/>
          <p:nvPr/>
        </p:nvSpPr>
        <p:spPr>
          <a:xfrm>
            <a:off x="4780836" y="1238131"/>
            <a:ext cx="1943576" cy="242888"/>
          </a:xfrm>
          <a:prstGeom prst="rect">
            <a:avLst/>
          </a:prstGeom>
          <a:noFill/>
          <a:ln/>
        </p:spPr>
        <p:txBody>
          <a:bodyPr wrap="none" lIns="0" tIns="0" rIns="0" bIns="0" rtlCol="0" anchor="t"/>
          <a:lstStyle/>
          <a:p>
            <a:pPr marL="0" indent="0" algn="r">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Input Layer</a:t>
            </a:r>
            <a:endParaRPr lang="en-US" sz="1500" dirty="0"/>
          </a:p>
        </p:txBody>
      </p:sp>
      <p:sp>
        <p:nvSpPr>
          <p:cNvPr id="7" name="Text 5"/>
          <p:cNvSpPr/>
          <p:nvPr/>
        </p:nvSpPr>
        <p:spPr>
          <a:xfrm>
            <a:off x="516969" y="1569601"/>
            <a:ext cx="6207443" cy="236339"/>
          </a:xfrm>
          <a:prstGeom prst="rect">
            <a:avLst/>
          </a:prstGeom>
          <a:noFill/>
          <a:ln/>
        </p:spPr>
        <p:txBody>
          <a:bodyPr wrap="none" lIns="0" tIns="0" rIns="0" bIns="0" rtlCol="0" anchor="t"/>
          <a:lstStyle/>
          <a:p>
            <a:pPr marL="0" indent="0" algn="r">
              <a:lnSpc>
                <a:spcPts val="1850"/>
              </a:lnSpc>
              <a:buNone/>
            </a:pPr>
            <a:r>
              <a:rPr lang="en-US" sz="1150" dirty="0">
                <a:solidFill>
                  <a:srgbClr val="FFE5E5"/>
                </a:solidFill>
                <a:latin typeface="DM Sans" pitchFamily="34" charset="0"/>
                <a:ea typeface="DM Sans" pitchFamily="34" charset="-122"/>
                <a:cs typeface="DM Sans" pitchFamily="34" charset="-120"/>
              </a:rPr>
              <a:t>CCTV / Webcams streaming live feed.</a:t>
            </a:r>
            <a:endParaRPr lang="en-US" sz="1150" dirty="0"/>
          </a:p>
        </p:txBody>
      </p:sp>
      <p:sp>
        <p:nvSpPr>
          <p:cNvPr id="8" name="Shape 6"/>
          <p:cNvSpPr/>
          <p:nvPr/>
        </p:nvSpPr>
        <p:spPr>
          <a:xfrm>
            <a:off x="7299960" y="2232065"/>
            <a:ext cx="295394" cy="15240"/>
          </a:xfrm>
          <a:prstGeom prst="roundRect">
            <a:avLst>
              <a:gd name="adj" fmla="val 407085"/>
            </a:avLst>
          </a:prstGeom>
          <a:solidFill>
            <a:srgbClr val="8D2424"/>
          </a:solidFill>
          <a:ln/>
        </p:spPr>
      </p:sp>
      <p:sp>
        <p:nvSpPr>
          <p:cNvPr id="9" name="Shape 7"/>
          <p:cNvSpPr/>
          <p:nvPr/>
        </p:nvSpPr>
        <p:spPr>
          <a:xfrm>
            <a:off x="7259836" y="2184321"/>
            <a:ext cx="110728" cy="110728"/>
          </a:xfrm>
          <a:prstGeom prst="roundRect">
            <a:avLst>
              <a:gd name="adj" fmla="val 412904"/>
            </a:avLst>
          </a:prstGeom>
          <a:solidFill>
            <a:srgbClr val="C91313"/>
          </a:solidFill>
          <a:ln/>
        </p:spPr>
      </p:sp>
      <p:sp>
        <p:nvSpPr>
          <p:cNvPr id="10" name="Text 8"/>
          <p:cNvSpPr/>
          <p:nvPr/>
        </p:nvSpPr>
        <p:spPr>
          <a:xfrm>
            <a:off x="7905988" y="2124313"/>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Detection Layer</a:t>
            </a:r>
            <a:endParaRPr lang="en-US" sz="1500" dirty="0"/>
          </a:p>
        </p:txBody>
      </p:sp>
      <p:sp>
        <p:nvSpPr>
          <p:cNvPr id="11" name="Text 9"/>
          <p:cNvSpPr/>
          <p:nvPr/>
        </p:nvSpPr>
        <p:spPr>
          <a:xfrm>
            <a:off x="7905988" y="2455783"/>
            <a:ext cx="6207443"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YOLOv8 models (Fire + Smoke) for real-time inference.</a:t>
            </a:r>
            <a:endParaRPr lang="en-US" sz="1150" dirty="0"/>
          </a:p>
        </p:txBody>
      </p:sp>
      <p:sp>
        <p:nvSpPr>
          <p:cNvPr id="12" name="Shape 10"/>
          <p:cNvSpPr/>
          <p:nvPr/>
        </p:nvSpPr>
        <p:spPr>
          <a:xfrm>
            <a:off x="7035046" y="2995970"/>
            <a:ext cx="295394" cy="15240"/>
          </a:xfrm>
          <a:prstGeom prst="roundRect">
            <a:avLst>
              <a:gd name="adj" fmla="val 407085"/>
            </a:avLst>
          </a:prstGeom>
          <a:solidFill>
            <a:srgbClr val="8D2424"/>
          </a:solidFill>
          <a:ln/>
        </p:spPr>
      </p:sp>
      <p:sp>
        <p:nvSpPr>
          <p:cNvPr id="13" name="Shape 11"/>
          <p:cNvSpPr/>
          <p:nvPr/>
        </p:nvSpPr>
        <p:spPr>
          <a:xfrm>
            <a:off x="7259836" y="2948226"/>
            <a:ext cx="110728" cy="110728"/>
          </a:xfrm>
          <a:prstGeom prst="roundRect">
            <a:avLst>
              <a:gd name="adj" fmla="val 412904"/>
            </a:avLst>
          </a:prstGeom>
          <a:solidFill>
            <a:srgbClr val="C91313"/>
          </a:solidFill>
          <a:ln/>
        </p:spPr>
      </p:sp>
      <p:sp>
        <p:nvSpPr>
          <p:cNvPr id="14" name="Text 12"/>
          <p:cNvSpPr/>
          <p:nvPr/>
        </p:nvSpPr>
        <p:spPr>
          <a:xfrm>
            <a:off x="4359354" y="2888218"/>
            <a:ext cx="2365058" cy="242888"/>
          </a:xfrm>
          <a:prstGeom prst="rect">
            <a:avLst/>
          </a:prstGeom>
          <a:noFill/>
          <a:ln/>
        </p:spPr>
        <p:txBody>
          <a:bodyPr wrap="none" lIns="0" tIns="0" rIns="0" bIns="0" rtlCol="0" anchor="t"/>
          <a:lstStyle/>
          <a:p>
            <a:pPr marL="0" indent="0" algn="r">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Backend Processing</a:t>
            </a:r>
            <a:endParaRPr lang="en-US" sz="1500" dirty="0"/>
          </a:p>
        </p:txBody>
      </p:sp>
      <p:sp>
        <p:nvSpPr>
          <p:cNvPr id="15" name="Text 13"/>
          <p:cNvSpPr/>
          <p:nvPr/>
        </p:nvSpPr>
        <p:spPr>
          <a:xfrm>
            <a:off x="516969" y="3219688"/>
            <a:ext cx="6207443" cy="236339"/>
          </a:xfrm>
          <a:prstGeom prst="rect">
            <a:avLst/>
          </a:prstGeom>
          <a:noFill/>
          <a:ln/>
        </p:spPr>
        <p:txBody>
          <a:bodyPr wrap="none" lIns="0" tIns="0" rIns="0" bIns="0" rtlCol="0" anchor="t"/>
          <a:lstStyle/>
          <a:p>
            <a:pPr marL="0" indent="0" algn="r">
              <a:lnSpc>
                <a:spcPts val="1850"/>
              </a:lnSpc>
              <a:buNone/>
            </a:pPr>
            <a:r>
              <a:rPr lang="en-US" sz="1150" dirty="0">
                <a:solidFill>
                  <a:srgbClr val="FFE5E5"/>
                </a:solidFill>
                <a:latin typeface="DM Sans" pitchFamily="34" charset="0"/>
                <a:ea typeface="DM Sans" pitchFamily="34" charset="-122"/>
                <a:cs typeface="DM Sans" pitchFamily="34" charset="-120"/>
              </a:rPr>
              <a:t>Matches camera ID to owner details, prepares alert message.</a:t>
            </a:r>
            <a:endParaRPr lang="en-US" sz="1150" dirty="0"/>
          </a:p>
        </p:txBody>
      </p:sp>
      <p:sp>
        <p:nvSpPr>
          <p:cNvPr id="16" name="Shape 14"/>
          <p:cNvSpPr/>
          <p:nvPr/>
        </p:nvSpPr>
        <p:spPr>
          <a:xfrm>
            <a:off x="7299960" y="3759875"/>
            <a:ext cx="295394" cy="15240"/>
          </a:xfrm>
          <a:prstGeom prst="roundRect">
            <a:avLst>
              <a:gd name="adj" fmla="val 407085"/>
            </a:avLst>
          </a:prstGeom>
          <a:solidFill>
            <a:srgbClr val="8D2424"/>
          </a:solidFill>
          <a:ln/>
        </p:spPr>
      </p:sp>
      <p:sp>
        <p:nvSpPr>
          <p:cNvPr id="17" name="Shape 15"/>
          <p:cNvSpPr/>
          <p:nvPr/>
        </p:nvSpPr>
        <p:spPr>
          <a:xfrm>
            <a:off x="7259836" y="3712131"/>
            <a:ext cx="110728" cy="110728"/>
          </a:xfrm>
          <a:prstGeom prst="roundRect">
            <a:avLst>
              <a:gd name="adj" fmla="val 412904"/>
            </a:avLst>
          </a:prstGeom>
          <a:solidFill>
            <a:srgbClr val="C91313"/>
          </a:solidFill>
          <a:ln/>
        </p:spPr>
      </p:sp>
      <p:sp>
        <p:nvSpPr>
          <p:cNvPr id="18" name="Text 16"/>
          <p:cNvSpPr/>
          <p:nvPr/>
        </p:nvSpPr>
        <p:spPr>
          <a:xfrm>
            <a:off x="7905988" y="3652123"/>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Database Layer</a:t>
            </a:r>
            <a:endParaRPr lang="en-US" sz="1500" dirty="0"/>
          </a:p>
        </p:txBody>
      </p:sp>
      <p:sp>
        <p:nvSpPr>
          <p:cNvPr id="19" name="Text 17"/>
          <p:cNvSpPr/>
          <p:nvPr/>
        </p:nvSpPr>
        <p:spPr>
          <a:xfrm>
            <a:off x="7905988" y="3983593"/>
            <a:ext cx="6207443"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Stores map, house IDs, owner info, and fire station mapping (Firebase).</a:t>
            </a:r>
            <a:endParaRPr lang="en-US" sz="1150" dirty="0"/>
          </a:p>
        </p:txBody>
      </p:sp>
      <p:sp>
        <p:nvSpPr>
          <p:cNvPr id="20" name="Shape 18"/>
          <p:cNvSpPr/>
          <p:nvPr/>
        </p:nvSpPr>
        <p:spPr>
          <a:xfrm>
            <a:off x="7035046" y="4523780"/>
            <a:ext cx="295394" cy="15240"/>
          </a:xfrm>
          <a:prstGeom prst="roundRect">
            <a:avLst>
              <a:gd name="adj" fmla="val 407085"/>
            </a:avLst>
          </a:prstGeom>
          <a:solidFill>
            <a:srgbClr val="8D2424"/>
          </a:solidFill>
          <a:ln/>
        </p:spPr>
      </p:sp>
      <p:sp>
        <p:nvSpPr>
          <p:cNvPr id="21" name="Shape 19"/>
          <p:cNvSpPr/>
          <p:nvPr/>
        </p:nvSpPr>
        <p:spPr>
          <a:xfrm>
            <a:off x="7259836" y="4476036"/>
            <a:ext cx="110728" cy="110728"/>
          </a:xfrm>
          <a:prstGeom prst="roundRect">
            <a:avLst>
              <a:gd name="adj" fmla="val 412904"/>
            </a:avLst>
          </a:prstGeom>
          <a:solidFill>
            <a:srgbClr val="C91313"/>
          </a:solidFill>
          <a:ln/>
        </p:spPr>
      </p:sp>
      <p:sp>
        <p:nvSpPr>
          <p:cNvPr id="22" name="Text 20"/>
          <p:cNvSpPr/>
          <p:nvPr/>
        </p:nvSpPr>
        <p:spPr>
          <a:xfrm>
            <a:off x="4780836" y="4416028"/>
            <a:ext cx="1943576" cy="242888"/>
          </a:xfrm>
          <a:prstGeom prst="rect">
            <a:avLst/>
          </a:prstGeom>
          <a:noFill/>
          <a:ln/>
        </p:spPr>
        <p:txBody>
          <a:bodyPr wrap="none" lIns="0" tIns="0" rIns="0" bIns="0" rtlCol="0" anchor="t"/>
          <a:lstStyle/>
          <a:p>
            <a:pPr marL="0" indent="0" algn="r">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Alerting System</a:t>
            </a:r>
            <a:endParaRPr lang="en-US" sz="1500" dirty="0"/>
          </a:p>
        </p:txBody>
      </p:sp>
      <p:sp>
        <p:nvSpPr>
          <p:cNvPr id="23" name="Text 21"/>
          <p:cNvSpPr/>
          <p:nvPr/>
        </p:nvSpPr>
        <p:spPr>
          <a:xfrm>
            <a:off x="516969" y="4747498"/>
            <a:ext cx="6207443" cy="236339"/>
          </a:xfrm>
          <a:prstGeom prst="rect">
            <a:avLst/>
          </a:prstGeom>
          <a:noFill/>
          <a:ln/>
        </p:spPr>
        <p:txBody>
          <a:bodyPr wrap="none" lIns="0" tIns="0" rIns="0" bIns="0" rtlCol="0" anchor="t"/>
          <a:lstStyle/>
          <a:p>
            <a:pPr marL="0" indent="0" algn="r">
              <a:lnSpc>
                <a:spcPts val="1850"/>
              </a:lnSpc>
              <a:buNone/>
            </a:pPr>
            <a:r>
              <a:rPr lang="en-US" sz="1150" dirty="0">
                <a:solidFill>
                  <a:srgbClr val="FFE5E5"/>
                </a:solidFill>
                <a:latin typeface="DM Sans" pitchFamily="34" charset="0"/>
                <a:ea typeface="DM Sans" pitchFamily="34" charset="-122"/>
                <a:cs typeface="DM Sans" pitchFamily="34" charset="-120"/>
              </a:rPr>
              <a:t>Email sent to fire station and owner with incident details and snapshot.</a:t>
            </a:r>
            <a:endParaRPr lang="en-US" sz="1150" dirty="0"/>
          </a:p>
        </p:txBody>
      </p:sp>
      <p:sp>
        <p:nvSpPr>
          <p:cNvPr id="24" name="Shape 22"/>
          <p:cNvSpPr/>
          <p:nvPr/>
        </p:nvSpPr>
        <p:spPr>
          <a:xfrm>
            <a:off x="7299960" y="5287685"/>
            <a:ext cx="295394" cy="15240"/>
          </a:xfrm>
          <a:prstGeom prst="roundRect">
            <a:avLst>
              <a:gd name="adj" fmla="val 407085"/>
            </a:avLst>
          </a:prstGeom>
          <a:solidFill>
            <a:srgbClr val="8D2424"/>
          </a:solidFill>
          <a:ln/>
        </p:spPr>
      </p:sp>
      <p:sp>
        <p:nvSpPr>
          <p:cNvPr id="25" name="Shape 23"/>
          <p:cNvSpPr/>
          <p:nvPr/>
        </p:nvSpPr>
        <p:spPr>
          <a:xfrm>
            <a:off x="7259836" y="5239941"/>
            <a:ext cx="110728" cy="110728"/>
          </a:xfrm>
          <a:prstGeom prst="roundRect">
            <a:avLst>
              <a:gd name="adj" fmla="val 412904"/>
            </a:avLst>
          </a:prstGeom>
          <a:solidFill>
            <a:srgbClr val="C91313"/>
          </a:solidFill>
          <a:ln/>
        </p:spPr>
      </p:sp>
      <p:sp>
        <p:nvSpPr>
          <p:cNvPr id="26" name="Text 24"/>
          <p:cNvSpPr/>
          <p:nvPr/>
        </p:nvSpPr>
        <p:spPr>
          <a:xfrm>
            <a:off x="7905988" y="5179933"/>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Dashboard</a:t>
            </a:r>
            <a:endParaRPr lang="en-US" sz="1500" dirty="0"/>
          </a:p>
        </p:txBody>
      </p:sp>
      <p:sp>
        <p:nvSpPr>
          <p:cNvPr id="27" name="Text 25"/>
          <p:cNvSpPr/>
          <p:nvPr/>
        </p:nvSpPr>
        <p:spPr>
          <a:xfrm>
            <a:off x="7905988" y="5511403"/>
            <a:ext cx="6207443"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Displays society map with live, color-coded status updates.</a:t>
            </a:r>
            <a:endParaRPr lang="en-US" sz="1150" dirty="0"/>
          </a:p>
        </p:txBody>
      </p:sp>
      <p:sp>
        <p:nvSpPr>
          <p:cNvPr id="28" name="Shape 26"/>
          <p:cNvSpPr/>
          <p:nvPr/>
        </p:nvSpPr>
        <p:spPr>
          <a:xfrm>
            <a:off x="516969" y="6527721"/>
            <a:ext cx="13596461" cy="1301472"/>
          </a:xfrm>
          <a:prstGeom prst="roundRect">
            <a:avLst>
              <a:gd name="adj" fmla="val 4767"/>
            </a:avLst>
          </a:prstGeom>
          <a:noFill/>
          <a:ln w="7620">
            <a:solidFill>
              <a:srgbClr val="FFFFFF">
                <a:alpha val="24000"/>
              </a:srgbClr>
            </a:solidFill>
            <a:prstDash val="solid"/>
          </a:ln>
        </p:spPr>
      </p:sp>
      <p:sp>
        <p:nvSpPr>
          <p:cNvPr id="29" name="Shape 27"/>
          <p:cNvSpPr/>
          <p:nvPr/>
        </p:nvSpPr>
        <p:spPr>
          <a:xfrm>
            <a:off x="524589" y="6535341"/>
            <a:ext cx="13581221" cy="428744"/>
          </a:xfrm>
          <a:prstGeom prst="rect">
            <a:avLst/>
          </a:prstGeom>
          <a:solidFill>
            <a:srgbClr val="FFFFFF">
              <a:alpha val="4000"/>
            </a:srgbClr>
          </a:solidFill>
          <a:ln/>
        </p:spPr>
      </p:sp>
      <p:sp>
        <p:nvSpPr>
          <p:cNvPr id="30" name="Text 28"/>
          <p:cNvSpPr/>
          <p:nvPr/>
        </p:nvSpPr>
        <p:spPr>
          <a:xfrm>
            <a:off x="672465" y="6631543"/>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YOLOv8s (Target)</a:t>
            </a:r>
            <a:endParaRPr lang="en-US" sz="1150" dirty="0"/>
          </a:p>
        </p:txBody>
      </p:sp>
      <p:sp>
        <p:nvSpPr>
          <p:cNvPr id="31" name="Text 29"/>
          <p:cNvSpPr/>
          <p:nvPr/>
        </p:nvSpPr>
        <p:spPr>
          <a:xfrm>
            <a:off x="4750594" y="6631543"/>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0.90</a:t>
            </a:r>
            <a:endParaRPr lang="en-US" sz="1150" dirty="0"/>
          </a:p>
        </p:txBody>
      </p:sp>
      <p:sp>
        <p:nvSpPr>
          <p:cNvPr id="32" name="Text 30"/>
          <p:cNvSpPr/>
          <p:nvPr/>
        </p:nvSpPr>
        <p:spPr>
          <a:xfrm>
            <a:off x="7466767" y="6631543"/>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30</a:t>
            </a:r>
            <a:endParaRPr lang="en-US" sz="1150" dirty="0"/>
          </a:p>
        </p:txBody>
      </p:sp>
      <p:sp>
        <p:nvSpPr>
          <p:cNvPr id="33" name="Text 31"/>
          <p:cNvSpPr/>
          <p:nvPr/>
        </p:nvSpPr>
        <p:spPr>
          <a:xfrm>
            <a:off x="10182939" y="6631543"/>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22MB</a:t>
            </a:r>
            <a:endParaRPr lang="en-US" sz="1150" dirty="0"/>
          </a:p>
        </p:txBody>
      </p:sp>
      <p:sp>
        <p:nvSpPr>
          <p:cNvPr id="34" name="Shape 32"/>
          <p:cNvSpPr/>
          <p:nvPr/>
        </p:nvSpPr>
        <p:spPr>
          <a:xfrm>
            <a:off x="524589" y="6964085"/>
            <a:ext cx="13581221" cy="428744"/>
          </a:xfrm>
          <a:prstGeom prst="rect">
            <a:avLst/>
          </a:prstGeom>
          <a:solidFill>
            <a:srgbClr val="000000">
              <a:alpha val="4000"/>
            </a:srgbClr>
          </a:solidFill>
          <a:ln/>
        </p:spPr>
      </p:sp>
      <p:sp>
        <p:nvSpPr>
          <p:cNvPr id="35" name="Text 33"/>
          <p:cNvSpPr/>
          <p:nvPr/>
        </p:nvSpPr>
        <p:spPr>
          <a:xfrm>
            <a:off x="672465" y="7060287"/>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YOLOv5</a:t>
            </a:r>
            <a:endParaRPr lang="en-US" sz="1150" dirty="0"/>
          </a:p>
        </p:txBody>
      </p:sp>
      <p:sp>
        <p:nvSpPr>
          <p:cNvPr id="36" name="Text 34"/>
          <p:cNvSpPr/>
          <p:nvPr/>
        </p:nvSpPr>
        <p:spPr>
          <a:xfrm>
            <a:off x="4750594" y="7060287"/>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0.85</a:t>
            </a:r>
            <a:endParaRPr lang="en-US" sz="1150" dirty="0"/>
          </a:p>
        </p:txBody>
      </p:sp>
      <p:sp>
        <p:nvSpPr>
          <p:cNvPr id="37" name="Text 35"/>
          <p:cNvSpPr/>
          <p:nvPr/>
        </p:nvSpPr>
        <p:spPr>
          <a:xfrm>
            <a:off x="7466767" y="7060287"/>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25</a:t>
            </a:r>
            <a:endParaRPr lang="en-US" sz="1150" dirty="0"/>
          </a:p>
        </p:txBody>
      </p:sp>
      <p:sp>
        <p:nvSpPr>
          <p:cNvPr id="38" name="Text 36"/>
          <p:cNvSpPr/>
          <p:nvPr/>
        </p:nvSpPr>
        <p:spPr>
          <a:xfrm>
            <a:off x="10182939" y="7060287"/>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28MB</a:t>
            </a:r>
            <a:endParaRPr lang="en-US" sz="1150" dirty="0"/>
          </a:p>
        </p:txBody>
      </p:sp>
      <p:sp>
        <p:nvSpPr>
          <p:cNvPr id="39" name="Shape 37"/>
          <p:cNvSpPr/>
          <p:nvPr/>
        </p:nvSpPr>
        <p:spPr>
          <a:xfrm>
            <a:off x="524589" y="7392829"/>
            <a:ext cx="13581221" cy="428744"/>
          </a:xfrm>
          <a:prstGeom prst="rect">
            <a:avLst/>
          </a:prstGeom>
          <a:solidFill>
            <a:srgbClr val="FFFFFF">
              <a:alpha val="4000"/>
            </a:srgbClr>
          </a:solidFill>
          <a:ln/>
        </p:spPr>
      </p:sp>
      <p:sp>
        <p:nvSpPr>
          <p:cNvPr id="40" name="Text 38"/>
          <p:cNvSpPr/>
          <p:nvPr/>
        </p:nvSpPr>
        <p:spPr>
          <a:xfrm>
            <a:off x="672465" y="7489031"/>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Faster R-CNN</a:t>
            </a:r>
            <a:endParaRPr lang="en-US" sz="1150" dirty="0"/>
          </a:p>
        </p:txBody>
      </p:sp>
      <p:sp>
        <p:nvSpPr>
          <p:cNvPr id="41" name="Text 39"/>
          <p:cNvSpPr/>
          <p:nvPr/>
        </p:nvSpPr>
        <p:spPr>
          <a:xfrm>
            <a:off x="4750594" y="7489031"/>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0.88</a:t>
            </a:r>
            <a:endParaRPr lang="en-US" sz="1150" dirty="0"/>
          </a:p>
        </p:txBody>
      </p:sp>
      <p:sp>
        <p:nvSpPr>
          <p:cNvPr id="42" name="Text 40"/>
          <p:cNvSpPr/>
          <p:nvPr/>
        </p:nvSpPr>
        <p:spPr>
          <a:xfrm>
            <a:off x="7466767" y="7489031"/>
            <a:ext cx="2413278"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12</a:t>
            </a:r>
            <a:endParaRPr lang="en-US" sz="1150" dirty="0"/>
          </a:p>
        </p:txBody>
      </p:sp>
      <p:sp>
        <p:nvSpPr>
          <p:cNvPr id="43" name="Text 41"/>
          <p:cNvSpPr/>
          <p:nvPr/>
        </p:nvSpPr>
        <p:spPr>
          <a:xfrm>
            <a:off x="10182939" y="7489031"/>
            <a:ext cx="3775234" cy="236339"/>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108MB</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4477" y="978218"/>
            <a:ext cx="7137440" cy="539948"/>
          </a:xfrm>
          <a:prstGeom prst="rect">
            <a:avLst/>
          </a:prstGeom>
          <a:noFill/>
          <a:ln/>
        </p:spPr>
        <p:txBody>
          <a:bodyPr wrap="none" lIns="0" tIns="0" rIns="0" bIns="0" rtlCol="0" anchor="t"/>
          <a:lstStyle/>
          <a:p>
            <a:pPr marL="0" indent="0" algn="l">
              <a:lnSpc>
                <a:spcPts val="4250"/>
              </a:lnSpc>
              <a:buNone/>
            </a:pPr>
            <a:r>
              <a:rPr lang="en-US" sz="3400" dirty="0">
                <a:solidFill>
                  <a:srgbClr val="FAEBEB"/>
                </a:solidFill>
                <a:latin typeface="Dela Gothic One" pitchFamily="34" charset="0"/>
                <a:ea typeface="Dela Gothic One" pitchFamily="34" charset="-122"/>
                <a:cs typeface="Dela Gothic One" pitchFamily="34" charset="-120"/>
              </a:rPr>
              <a:t>Technology Stack and Tools</a:t>
            </a:r>
            <a:endParaRPr lang="en-US" sz="3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477" y="1846421"/>
            <a:ext cx="492323" cy="492323"/>
          </a:xfrm>
          <a:prstGeom prst="rect">
            <a:avLst/>
          </a:prstGeom>
        </p:spPr>
      </p:pic>
      <p:sp>
        <p:nvSpPr>
          <p:cNvPr id="4" name="Text 1"/>
          <p:cNvSpPr/>
          <p:nvPr/>
        </p:nvSpPr>
        <p:spPr>
          <a:xfrm>
            <a:off x="574477" y="2543889"/>
            <a:ext cx="3632359" cy="269915"/>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Programming &amp; Frameworks</a:t>
            </a:r>
            <a:endParaRPr lang="en-US" sz="1700" dirty="0"/>
          </a:p>
        </p:txBody>
      </p:sp>
      <p:sp>
        <p:nvSpPr>
          <p:cNvPr id="5" name="Text 2"/>
          <p:cNvSpPr/>
          <p:nvPr/>
        </p:nvSpPr>
        <p:spPr>
          <a:xfrm>
            <a:off x="574477" y="2912269"/>
            <a:ext cx="6638092" cy="262652"/>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Python, YOLOv8 (Ultralytics), OpenCV, Flask/FastAPI for backend APIs.</a:t>
            </a:r>
            <a:endParaRPr lang="en-US" sz="12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17713" y="1846421"/>
            <a:ext cx="492323" cy="492323"/>
          </a:xfrm>
          <a:prstGeom prst="rect">
            <a:avLst/>
          </a:prstGeom>
        </p:spPr>
      </p:pic>
      <p:sp>
        <p:nvSpPr>
          <p:cNvPr id="7" name="Text 3"/>
          <p:cNvSpPr/>
          <p:nvPr/>
        </p:nvSpPr>
        <p:spPr>
          <a:xfrm>
            <a:off x="7417713" y="2543889"/>
            <a:ext cx="2564011" cy="269915"/>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Database &amp; Storage</a:t>
            </a:r>
            <a:endParaRPr lang="en-US" sz="1700" dirty="0"/>
          </a:p>
        </p:txBody>
      </p:sp>
      <p:sp>
        <p:nvSpPr>
          <p:cNvPr id="8" name="Text 4"/>
          <p:cNvSpPr/>
          <p:nvPr/>
        </p:nvSpPr>
        <p:spPr>
          <a:xfrm>
            <a:off x="7417713" y="2912269"/>
            <a:ext cx="6638211" cy="262652"/>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Firebase for storing house IDs, owner details, fire station mapping, and alert logs.</a:t>
            </a:r>
            <a:endParaRPr lang="en-US" sz="12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77" y="3503176"/>
            <a:ext cx="492323" cy="492323"/>
          </a:xfrm>
          <a:prstGeom prst="rect">
            <a:avLst/>
          </a:prstGeom>
        </p:spPr>
      </p:pic>
      <p:sp>
        <p:nvSpPr>
          <p:cNvPr id="10" name="Text 5"/>
          <p:cNvSpPr/>
          <p:nvPr/>
        </p:nvSpPr>
        <p:spPr>
          <a:xfrm>
            <a:off x="574477" y="4200644"/>
            <a:ext cx="3117056" cy="269915"/>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Frontend &amp; Visualization</a:t>
            </a:r>
            <a:endParaRPr lang="en-US" sz="1700" dirty="0"/>
          </a:p>
        </p:txBody>
      </p:sp>
      <p:sp>
        <p:nvSpPr>
          <p:cNvPr id="11" name="Text 6"/>
          <p:cNvSpPr/>
          <p:nvPr/>
        </p:nvSpPr>
        <p:spPr>
          <a:xfrm>
            <a:off x="574477" y="4569023"/>
            <a:ext cx="6638092" cy="262652"/>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ReactJS / HTML-CSS-JS for the dashboard and society map interface.</a:t>
            </a:r>
            <a:endParaRPr lang="en-US" sz="12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7713" y="3503176"/>
            <a:ext cx="492323" cy="492323"/>
          </a:xfrm>
          <a:prstGeom prst="rect">
            <a:avLst/>
          </a:prstGeom>
        </p:spPr>
      </p:pic>
      <p:sp>
        <p:nvSpPr>
          <p:cNvPr id="13" name="Text 7"/>
          <p:cNvSpPr/>
          <p:nvPr/>
        </p:nvSpPr>
        <p:spPr>
          <a:xfrm>
            <a:off x="7417713" y="4200644"/>
            <a:ext cx="2930962" cy="269915"/>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Alert &amp; Communication</a:t>
            </a:r>
            <a:endParaRPr lang="en-US" sz="1700" dirty="0"/>
          </a:p>
        </p:txBody>
      </p:sp>
      <p:sp>
        <p:nvSpPr>
          <p:cNvPr id="14" name="Text 8"/>
          <p:cNvSpPr/>
          <p:nvPr/>
        </p:nvSpPr>
        <p:spPr>
          <a:xfrm>
            <a:off x="7417713" y="4569023"/>
            <a:ext cx="6638211" cy="262652"/>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SMTP for automatic email alerts. Future scope: Twilio for SMS/WhatsApp.</a:t>
            </a:r>
            <a:endParaRPr lang="en-US" sz="1250" dirty="0"/>
          </a:p>
        </p:txBody>
      </p:sp>
      <p:pic>
        <p:nvPicPr>
          <p:cNvPr id="15" name="Image 4" descr="preencoded.png"/>
          <p:cNvPicPr>
            <a:picLocks noChangeAspect="1"/>
          </p:cNvPicPr>
          <p:nvPr/>
        </p:nvPicPr>
        <p:blipFill>
          <a:blip r:embed="rId11"/>
          <a:stretch>
            <a:fillRect/>
          </a:stretch>
        </p:blipFill>
        <p:spPr>
          <a:xfrm>
            <a:off x="582097" y="5123974"/>
            <a:ext cx="4401264" cy="1969651"/>
          </a:xfrm>
          <a:prstGeom prst="rect">
            <a:avLst/>
          </a:prstGeom>
        </p:spPr>
      </p:pic>
      <p:pic>
        <p:nvPicPr>
          <p:cNvPr id="16" name="Image 5" descr="preencoded.png"/>
          <p:cNvPicPr>
            <a:picLocks noChangeAspect="1"/>
          </p:cNvPicPr>
          <p:nvPr/>
        </p:nvPicPr>
        <p:blipFill>
          <a:blip r:embed="rId12"/>
          <a:stretch>
            <a:fillRect/>
          </a:stretch>
        </p:blipFill>
        <p:spPr>
          <a:xfrm>
            <a:off x="5114568" y="5123974"/>
            <a:ext cx="4401264" cy="1969651"/>
          </a:xfrm>
          <a:prstGeom prst="rect">
            <a:avLst/>
          </a:prstGeom>
        </p:spPr>
      </p:pic>
      <p:pic>
        <p:nvPicPr>
          <p:cNvPr id="17" name="Image 6" descr="preencoded.png"/>
          <p:cNvPicPr>
            <a:picLocks noChangeAspect="1"/>
          </p:cNvPicPr>
          <p:nvPr/>
        </p:nvPicPr>
        <p:blipFill>
          <a:blip r:embed="rId13"/>
          <a:stretch>
            <a:fillRect/>
          </a:stretch>
        </p:blipFill>
        <p:spPr>
          <a:xfrm>
            <a:off x="9647039" y="5123974"/>
            <a:ext cx="4401264" cy="19696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2230</Words>
  <Application>Microsoft Office PowerPoint</Application>
  <PresentationFormat>Custom</PresentationFormat>
  <Paragraphs>272</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Dela Gothic One Light</vt:lpstr>
      <vt:lpstr>Arial</vt:lpstr>
      <vt:lpstr>DM Sans</vt:lpstr>
      <vt:lpstr>Dela Gothic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Hersita Chandak</dc:creator>
  <cp:lastModifiedBy>Anurag Anand</cp:lastModifiedBy>
  <cp:revision>4</cp:revision>
  <dcterms:created xsi:type="dcterms:W3CDTF">2025-10-27T17:34:00Z</dcterms:created>
  <dcterms:modified xsi:type="dcterms:W3CDTF">2025-10-27T18:19:37Z</dcterms:modified>
</cp:coreProperties>
</file>